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7" r:id="rId3"/>
    <p:sldId id="271" r:id="rId4"/>
    <p:sldId id="257" r:id="rId5"/>
    <p:sldId id="258" r:id="rId6"/>
    <p:sldId id="259" r:id="rId7"/>
    <p:sldId id="260" r:id="rId8"/>
    <p:sldId id="261" r:id="rId9"/>
    <p:sldId id="262" r:id="rId10"/>
    <p:sldId id="263" r:id="rId11"/>
    <p:sldId id="264" r:id="rId12"/>
    <p:sldId id="265" r:id="rId13"/>
    <p:sldId id="266" r:id="rId14"/>
    <p:sldId id="300" r:id="rId15"/>
    <p:sldId id="299" r:id="rId16"/>
    <p:sldId id="268" r:id="rId17"/>
    <p:sldId id="298" r:id="rId18"/>
    <p:sldId id="296" r:id="rId19"/>
    <p:sldId id="295" r:id="rId20"/>
    <p:sldId id="294" r:id="rId21"/>
    <p:sldId id="293" r:id="rId22"/>
    <p:sldId id="292" r:id="rId23"/>
    <p:sldId id="291" r:id="rId24"/>
    <p:sldId id="267" r:id="rId25"/>
    <p:sldId id="280" r:id="rId26"/>
    <p:sldId id="284" r:id="rId27"/>
    <p:sldId id="288" r:id="rId28"/>
    <p:sldId id="2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47"/>
    <p:restoredTop sz="84477"/>
  </p:normalViewPr>
  <p:slideViewPr>
    <p:cSldViewPr snapToGrid="0" snapToObjects="1">
      <p:cViewPr>
        <p:scale>
          <a:sx n="60" d="100"/>
          <a:sy n="60" d="100"/>
        </p:scale>
        <p:origin x="560"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B3925-1BFF-3044-BC85-C6886CAE6EDE}" type="datetimeFigureOut">
              <a:rPr lang="en-US" smtClean="0"/>
              <a:t>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9396A-BC3D-F64E-AE0F-11F65C472FC4}" type="slidenum">
              <a:rPr lang="en-US" smtClean="0"/>
              <a:t>‹#›</a:t>
            </a:fld>
            <a:endParaRPr lang="en-US"/>
          </a:p>
        </p:txBody>
      </p:sp>
    </p:spTree>
    <p:extLst>
      <p:ext uri="{BB962C8B-B14F-4D97-AF65-F5344CB8AC3E}">
        <p14:creationId xmlns:p14="http://schemas.microsoft.com/office/powerpoint/2010/main" val="392548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previous chapters outlining the fundamentals of GIS and agent-based modelling, what are the benefits to linking these approaches?  How is this undertaken?  This chapter will explain loose and tight coupling critiquing the relative advantages and disadvantages of both. We present an overview of open source toolkits that can be used for the creation of geographically explicit agent-based models before providing a critical look at where and how GIS and ABM should be combined offering practical advice on best practice.</a:t>
            </a:r>
          </a:p>
          <a:p>
            <a:endParaRPr lang="en-US" dirty="0"/>
          </a:p>
        </p:txBody>
      </p:sp>
      <p:sp>
        <p:nvSpPr>
          <p:cNvPr id="4" name="Slide Number Placeholder 3"/>
          <p:cNvSpPr>
            <a:spLocks noGrp="1"/>
          </p:cNvSpPr>
          <p:nvPr>
            <p:ph type="sldNum" sz="quarter" idx="10"/>
          </p:nvPr>
        </p:nvSpPr>
        <p:spPr/>
        <p:txBody>
          <a:bodyPr/>
          <a:lstStyle/>
          <a:p>
            <a:fld id="{2689396A-BC3D-F64E-AE0F-11F65C472FC4}" type="slidenum">
              <a:rPr lang="en-US" smtClean="0"/>
              <a:t>1</a:t>
            </a:fld>
            <a:endParaRPr lang="en-US"/>
          </a:p>
        </p:txBody>
      </p:sp>
    </p:spTree>
    <p:extLst>
      <p:ext uri="{BB962C8B-B14F-4D97-AF65-F5344CB8AC3E}">
        <p14:creationId xmlns:p14="http://schemas.microsoft.com/office/powerpoint/2010/main" val="797610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has highlighted the ability to import and export geospatial data in</a:t>
            </a:r>
          </a:p>
          <a:p>
            <a:r>
              <a:rPr lang="en-US" dirty="0"/>
              <a:t>both raster and vector formats (via a loose coupling approach). Both types of</a:t>
            </a:r>
          </a:p>
          <a:p>
            <a:r>
              <a:rPr lang="en-US" dirty="0"/>
              <a:t>formats have their advantages and disadvantages. For cellular space, it is much</a:t>
            </a:r>
          </a:p>
          <a:p>
            <a:r>
              <a:rPr lang="en-US" dirty="0"/>
              <a:t>easier conceptually and computationally as one can use Moore and von Neumann</a:t>
            </a:r>
          </a:p>
          <a:p>
            <a:r>
              <a:rPr lang="en-US" dirty="0" err="1"/>
              <a:t>neighbourhoods</a:t>
            </a:r>
            <a:r>
              <a:rPr lang="en-US" dirty="0"/>
              <a:t>. Furthermore, a vast amount of data comes in raster formats, such</a:t>
            </a:r>
          </a:p>
          <a:p>
            <a:r>
              <a:rPr lang="en-US" dirty="0"/>
              <a:t>as remote sensing data. However, using cellular space, there is no way of representing</a:t>
            </a:r>
          </a:p>
          <a:p>
            <a:r>
              <a:rPr lang="en-US" dirty="0"/>
              <a:t>complex geometries. The advantages of using vector space include the ability</a:t>
            </a:r>
          </a:p>
          <a:p>
            <a:r>
              <a:rPr lang="en-US" dirty="0"/>
              <a:t>to give more realism to models by allowing the representation of any geographical</a:t>
            </a:r>
          </a:p>
          <a:p>
            <a:r>
              <a:rPr lang="en-US" dirty="0"/>
              <a:t>shape, moving away from treating the world as a series of square objects. Also, most</a:t>
            </a:r>
          </a:p>
          <a:p>
            <a:r>
              <a:rPr lang="en-US" dirty="0"/>
              <a:t>demographic data comes in this format, thus the data does not have to be transformed</a:t>
            </a:r>
          </a:p>
          <a:p>
            <a:r>
              <a:rPr lang="en-US" dirty="0"/>
              <a:t>to a series of cells. However, these advantages come at a price. Topological</a:t>
            </a:r>
          </a:p>
          <a:p>
            <a:r>
              <a:rPr lang="en-US" dirty="0"/>
              <a:t>calculations (such as </a:t>
            </a:r>
            <a:r>
              <a:rPr lang="en-US" dirty="0" err="1"/>
              <a:t>neighbourhood</a:t>
            </a:r>
            <a:r>
              <a:rPr lang="en-US" dirty="0"/>
              <a:t> calculations, the distance between two points, </a:t>
            </a:r>
            <a:r>
              <a:rPr lang="en-US" sz="1200" kern="1200" dirty="0">
                <a:solidFill>
                  <a:schemeClr val="tx1"/>
                </a:solidFill>
                <a:effectLst/>
                <a:latin typeface="+mn-lt"/>
                <a:ea typeface="+mn-ea"/>
                <a:cs typeface="+mn-cs"/>
              </a:rPr>
              <a:t>and point-in-polygon operations) are expensive in terms of execution speed, thus</a:t>
            </a:r>
          </a:p>
          <a:p>
            <a:r>
              <a:rPr lang="en-US" sz="1200" kern="1200" dirty="0">
                <a:solidFill>
                  <a:schemeClr val="tx1"/>
                </a:solidFill>
                <a:effectLst/>
                <a:latin typeface="+mn-lt"/>
                <a:ea typeface="+mn-ea"/>
                <a:cs typeface="+mn-cs"/>
              </a:rPr>
              <a:t>limiting the performance of a vector-based model. Therefore, which space to use</a:t>
            </a:r>
          </a:p>
          <a:p>
            <a:r>
              <a:rPr lang="en-US" sz="1200" kern="1200" dirty="0">
                <a:solidFill>
                  <a:schemeClr val="tx1"/>
                </a:solidFill>
                <a:effectLst/>
                <a:latin typeface="+mn-lt"/>
                <a:ea typeface="+mn-ea"/>
                <a:cs typeface="+mn-cs"/>
              </a:rPr>
              <a:t>for geospatial models depends on the purpose of the model. Benenson et al. (2005)</a:t>
            </a:r>
          </a:p>
          <a:p>
            <a:r>
              <a:rPr lang="en-US" sz="1200" kern="1200" dirty="0">
                <a:solidFill>
                  <a:schemeClr val="tx1"/>
                </a:solidFill>
                <a:effectLst/>
                <a:latin typeface="+mn-lt"/>
                <a:ea typeface="+mn-ea"/>
                <a:cs typeface="+mn-cs"/>
              </a:rPr>
              <a:t>comment that while vector GIS can represent urban objects in spatially explicit</a:t>
            </a:r>
          </a:p>
          <a:p>
            <a:r>
              <a:rPr lang="en-US" sz="1200" kern="1200" dirty="0">
                <a:solidFill>
                  <a:schemeClr val="tx1"/>
                </a:solidFill>
                <a:effectLst/>
                <a:latin typeface="+mn-lt"/>
                <a:ea typeface="+mn-ea"/>
                <a:cs typeface="+mn-cs"/>
              </a:rPr>
              <a:t>models, for theoretical models the points of a regular grid will usually suffice.</a:t>
            </a:r>
          </a:p>
          <a:p>
            <a:r>
              <a:rPr lang="en-US" sz="1200" kern="1200" dirty="0">
                <a:solidFill>
                  <a:schemeClr val="tx1"/>
                </a:solidFill>
                <a:effectLst/>
                <a:latin typeface="+mn-lt"/>
                <a:ea typeface="+mn-ea"/>
                <a:cs typeface="+mn-cs"/>
              </a:rPr>
              <a:t>By adding real-world geographical information to agent-based models we now</a:t>
            </a:r>
          </a:p>
          <a:p>
            <a:r>
              <a:rPr lang="en-US" sz="1200" kern="1200" dirty="0">
                <a:solidFill>
                  <a:schemeClr val="tx1"/>
                </a:solidFill>
                <a:effectLst/>
                <a:latin typeface="+mn-lt"/>
                <a:ea typeface="+mn-ea"/>
                <a:cs typeface="+mn-cs"/>
              </a:rPr>
              <a:t>not only have the ability to model actual decision-making units such as individuals,</a:t>
            </a:r>
          </a:p>
          <a:p>
            <a:r>
              <a:rPr lang="en-US" sz="1200" kern="1200" dirty="0">
                <a:solidFill>
                  <a:schemeClr val="tx1"/>
                </a:solidFill>
                <a:effectLst/>
                <a:latin typeface="+mn-lt"/>
                <a:ea typeface="+mn-ea"/>
                <a:cs typeface="+mn-cs"/>
              </a:rPr>
              <a:t>households and firms but also can account for the influence of specific local</a:t>
            </a:r>
          </a:p>
          <a:p>
            <a:r>
              <a:rPr lang="en-US" sz="1200" kern="1200" dirty="0">
                <a:solidFill>
                  <a:schemeClr val="tx1"/>
                </a:solidFill>
                <a:effectLst/>
                <a:latin typeface="+mn-lt"/>
                <a:ea typeface="+mn-ea"/>
                <a:cs typeface="+mn-cs"/>
              </a:rPr>
              <a:t>conditions. Moreover, we can use data from GIS to create artificial populations and</a:t>
            </a:r>
          </a:p>
          <a:p>
            <a:r>
              <a:rPr lang="en-US" sz="1200" kern="1200" dirty="0">
                <a:solidFill>
                  <a:schemeClr val="tx1"/>
                </a:solidFill>
                <a:effectLst/>
                <a:latin typeface="+mn-lt"/>
                <a:ea typeface="+mn-ea"/>
                <a:cs typeface="+mn-cs"/>
              </a:rPr>
              <a:t>agent descriptions based on data about the area under investigation. Not only does</a:t>
            </a:r>
          </a:p>
          <a:p>
            <a:r>
              <a:rPr lang="en-US" sz="1200" kern="1200" dirty="0">
                <a:solidFill>
                  <a:schemeClr val="tx1"/>
                </a:solidFill>
                <a:effectLst/>
                <a:latin typeface="+mn-lt"/>
                <a:ea typeface="+mn-ea"/>
                <a:cs typeface="+mn-cs"/>
              </a:rPr>
              <a:t>this allow us to set the initial conditions of the model, for example, land use or the</a:t>
            </a:r>
          </a:p>
          <a:p>
            <a:r>
              <a:rPr lang="en-US" sz="1200" kern="1200" dirty="0">
                <a:solidFill>
                  <a:schemeClr val="tx1"/>
                </a:solidFill>
                <a:effectLst/>
                <a:latin typeface="+mn-lt"/>
                <a:ea typeface="+mn-ea"/>
                <a:cs typeface="+mn-cs"/>
              </a:rPr>
              <a:t>predominant social class of the area, but if time series data is available (e.g. census</a:t>
            </a:r>
          </a:p>
          <a:p>
            <a:r>
              <a:rPr lang="en-US" sz="1200" kern="1200" dirty="0">
                <a:solidFill>
                  <a:schemeClr val="tx1"/>
                </a:solidFill>
                <a:effectLst/>
                <a:latin typeface="+mn-lt"/>
                <a:ea typeface="+mn-ea"/>
                <a:cs typeface="+mn-cs"/>
              </a:rPr>
              <a:t>or house price data) we could compare population shifts or housing dynamics to</a:t>
            </a:r>
          </a:p>
          <a:p>
            <a:r>
              <a:rPr lang="en-US" sz="1200" kern="1200" dirty="0">
                <a:solidFill>
                  <a:schemeClr val="tx1"/>
                </a:solidFill>
                <a:effectLst/>
                <a:latin typeface="+mn-lt"/>
                <a:ea typeface="+mn-ea"/>
                <a:cs typeface="+mn-cs"/>
              </a:rPr>
              <a:t>actual places.</a:t>
            </a:r>
          </a:p>
          <a:p>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25</a:t>
            </a:fld>
            <a:endParaRPr lang="en-US"/>
          </a:p>
        </p:txBody>
      </p:sp>
    </p:spTree>
    <p:extLst>
      <p:ext uri="{BB962C8B-B14F-4D97-AF65-F5344CB8AC3E}">
        <p14:creationId xmlns:p14="http://schemas.microsoft.com/office/powerpoint/2010/main" val="398074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previous chapters we have shown how agent-based modelling allows us to</a:t>
            </a:r>
          </a:p>
          <a:p>
            <a:r>
              <a:rPr lang="en-US" dirty="0"/>
              <a:t>explore how individuals interact, giving rise to the emergence of aggregate patterns</a:t>
            </a:r>
          </a:p>
          <a:p>
            <a:r>
              <a:rPr lang="en-US" dirty="0"/>
              <a:t>(e.g. crowds or segregation). This environment can be used as an artificial</a:t>
            </a:r>
          </a:p>
          <a:p>
            <a:r>
              <a:rPr lang="en-US" dirty="0"/>
              <a:t>laboratory to test out ideas and hypotheses. In this chapter we have demonstrated</a:t>
            </a:r>
          </a:p>
          <a:p>
            <a:r>
              <a:rPr lang="en-US" dirty="0"/>
              <a:t>how GIS allows us to create agent-based models that are directly related to actual</a:t>
            </a:r>
          </a:p>
          <a:p>
            <a:r>
              <a:rPr lang="en-US" dirty="0"/>
              <a:t>geographical locations via raster and vector data sets. It was also demonstrated</a:t>
            </a:r>
          </a:p>
          <a:p>
            <a:r>
              <a:rPr lang="en-US" dirty="0"/>
              <a:t>how GIS data can provide a landscape for the agents to inhabit (e.g. a terrain for</a:t>
            </a:r>
          </a:p>
          <a:p>
            <a:r>
              <a:rPr lang="en-US" dirty="0"/>
              <a:t>them to walk upon, or locations to live) as well as deriving attributes from such</a:t>
            </a:r>
          </a:p>
          <a:p>
            <a:r>
              <a:rPr lang="en-US" dirty="0"/>
              <a:t>data to instantiate agents. In the following chapters attention will be focused on</a:t>
            </a:r>
          </a:p>
          <a:p>
            <a:r>
              <a:rPr lang="en-US" dirty="0"/>
              <a:t>how geographical information can be used to compare aggregate outputs from</a:t>
            </a:r>
          </a:p>
          <a:p>
            <a:r>
              <a:rPr lang="en-US" dirty="0"/>
              <a:t>these models to real-world phenomena.</a:t>
            </a:r>
          </a:p>
        </p:txBody>
      </p:sp>
      <p:sp>
        <p:nvSpPr>
          <p:cNvPr id="4" name="Slide Number Placeholder 3"/>
          <p:cNvSpPr>
            <a:spLocks noGrp="1"/>
          </p:cNvSpPr>
          <p:nvPr>
            <p:ph type="sldNum" sz="quarter" idx="5"/>
          </p:nvPr>
        </p:nvSpPr>
        <p:spPr/>
        <p:txBody>
          <a:bodyPr/>
          <a:lstStyle/>
          <a:p>
            <a:fld id="{2689396A-BC3D-F64E-AE0F-11F65C472FC4}" type="slidenum">
              <a:rPr lang="en-US" smtClean="0"/>
              <a:t>26</a:t>
            </a:fld>
            <a:endParaRPr lang="en-US"/>
          </a:p>
        </p:txBody>
      </p:sp>
    </p:spTree>
    <p:extLst>
      <p:ext uri="{BB962C8B-B14F-4D97-AF65-F5344CB8AC3E}">
        <p14:creationId xmlns:p14="http://schemas.microsoft.com/office/powerpoint/2010/main" val="4070832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basic SLEUTH-type model based on growth rules and coefficients driving</a:t>
            </a:r>
          </a:p>
          <a:p>
            <a:r>
              <a:rPr lang="en-US" sz="1200" kern="1200" dirty="0">
                <a:solidFill>
                  <a:schemeClr val="tx1"/>
                </a:solidFill>
                <a:effectLst/>
                <a:latin typeface="+mn-lt"/>
                <a:ea typeface="+mn-ea"/>
                <a:cs typeface="+mn-cs"/>
              </a:rPr>
              <a:t>the rates of land-use change in Santa Fe, New Mexico implemented in NetLogo: (A) initial</a:t>
            </a:r>
          </a:p>
          <a:p>
            <a:r>
              <a:rPr lang="en-US" sz="1200" kern="1200" dirty="0">
                <a:solidFill>
                  <a:schemeClr val="tx1"/>
                </a:solidFill>
                <a:effectLst/>
                <a:latin typeface="+mn-lt"/>
                <a:ea typeface="+mn-ea"/>
                <a:cs typeface="+mn-cs"/>
              </a:rPr>
              <a:t>conditions (blue cells); (B) urban growth (red cells).</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14</a:t>
            </a:fld>
            <a:endParaRPr lang="en-US"/>
          </a:p>
        </p:txBody>
      </p:sp>
    </p:spTree>
    <p:extLst>
      <p:ext uri="{BB962C8B-B14F-4D97-AF65-F5344CB8AC3E}">
        <p14:creationId xmlns:p14="http://schemas.microsoft.com/office/powerpoint/2010/main" val="2922613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simple pedestrian evacuation model where agents are exiting a room:</a:t>
            </a:r>
          </a:p>
          <a:p>
            <a:r>
              <a:rPr lang="en-US" sz="1200" kern="1200" dirty="0">
                <a:solidFill>
                  <a:schemeClr val="tx1"/>
                </a:solidFill>
                <a:effectLst/>
                <a:latin typeface="+mn-lt"/>
                <a:ea typeface="+mn-ea"/>
                <a:cs typeface="+mn-cs"/>
              </a:rPr>
              <a:t>(A) initial starting conditions where the red dots represent agents and the blue represent a</a:t>
            </a:r>
          </a:p>
          <a:p>
            <a:r>
              <a:rPr lang="en-US" sz="1200" kern="1200" dirty="0">
                <a:solidFill>
                  <a:schemeClr val="tx1"/>
                </a:solidFill>
                <a:effectLst/>
                <a:latin typeface="+mn-lt"/>
                <a:ea typeface="+mn-ea"/>
                <a:cs typeface="+mn-cs"/>
              </a:rPr>
              <a:t>cost surface; </a:t>
            </a:r>
          </a:p>
          <a:p>
            <a:r>
              <a:rPr lang="en-US" sz="1200" kern="1200" dirty="0">
                <a:solidFill>
                  <a:schemeClr val="tx1"/>
                </a:solidFill>
                <a:effectLst/>
                <a:latin typeface="+mn-lt"/>
                <a:ea typeface="+mn-ea"/>
                <a:cs typeface="+mn-cs"/>
              </a:rPr>
              <a:t>(B) pedestrian paths when the door is one cell wide, </a:t>
            </a:r>
          </a:p>
          <a:p>
            <a:r>
              <a:rPr lang="en-US" sz="1200" kern="1200" dirty="0">
                <a:solidFill>
                  <a:schemeClr val="tx1"/>
                </a:solidFill>
                <a:effectLst/>
                <a:latin typeface="+mn-lt"/>
                <a:ea typeface="+mn-ea"/>
                <a:cs typeface="+mn-cs"/>
              </a:rPr>
              <a:t>(C) pedestrian paths when the door is two cells wide</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15</a:t>
            </a:fld>
            <a:endParaRPr lang="en-US"/>
          </a:p>
        </p:txBody>
      </p:sp>
    </p:spTree>
    <p:extLst>
      <p:ext uri="{BB962C8B-B14F-4D97-AF65-F5344CB8AC3E}">
        <p14:creationId xmlns:p14="http://schemas.microsoft.com/office/powerpoint/2010/main" val="198732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Simple pedestrian model: CAD floor plans of a building (A) are converted into a raster layer (B) and are used as the environment for the agent-based model; (C) shows the simulation running with agents (red) who are exiting the building and leaving behind walking traces (grey)</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16</a:t>
            </a:fld>
            <a:endParaRPr lang="en-US"/>
          </a:p>
        </p:txBody>
      </p:sp>
    </p:spTree>
    <p:extLst>
      <p:ext uri="{BB962C8B-B14F-4D97-AF65-F5344CB8AC3E}">
        <p14:creationId xmlns:p14="http://schemas.microsoft.com/office/powerpoint/2010/main" val="192277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17</a:t>
            </a:fld>
            <a:endParaRPr lang="en-US"/>
          </a:p>
        </p:txBody>
      </p:sp>
    </p:spTree>
    <p:extLst>
      <p:ext uri="{BB962C8B-B14F-4D97-AF65-F5344CB8AC3E}">
        <p14:creationId xmlns:p14="http://schemas.microsoft.com/office/powerpoint/2010/main" val="207648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Instantiation of a segregation model where each agent is created from attribute information and (B) the resulting end state when all agents are satisfied with their </a:t>
            </a:r>
            <a:r>
              <a:rPr lang="en-US" sz="1200" kern="1200" dirty="0" err="1">
                <a:solidFill>
                  <a:schemeClr val="tx1"/>
                </a:solidFill>
                <a:effectLst/>
                <a:latin typeface="+mn-lt"/>
                <a:ea typeface="+mn-ea"/>
                <a:cs typeface="+mn-cs"/>
              </a:rPr>
              <a:t>neighbourhood</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21</a:t>
            </a:fld>
            <a:endParaRPr lang="en-US"/>
          </a:p>
        </p:txBody>
      </p:sp>
    </p:spTree>
    <p:extLst>
      <p:ext uri="{BB962C8B-B14F-4D97-AF65-F5344CB8AC3E}">
        <p14:creationId xmlns:p14="http://schemas.microsoft.com/office/powerpoint/2010/main" val="3736052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22</a:t>
            </a:fld>
            <a:endParaRPr lang="en-US"/>
          </a:p>
        </p:txBody>
      </p:sp>
    </p:spTree>
    <p:extLst>
      <p:ext uri="{BB962C8B-B14F-4D97-AF65-F5344CB8AC3E}">
        <p14:creationId xmlns:p14="http://schemas.microsoft.com/office/powerpoint/2010/main" val="4191691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23</a:t>
            </a:fld>
            <a:endParaRPr lang="en-US"/>
          </a:p>
        </p:txBody>
      </p:sp>
    </p:spTree>
    <p:extLst>
      <p:ext uri="{BB962C8B-B14F-4D97-AF65-F5344CB8AC3E}">
        <p14:creationId xmlns:p14="http://schemas.microsoft.com/office/powerpoint/2010/main" val="256042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Exporting raster data from a simple urban growth NetLogo model and </a:t>
            </a:r>
            <a:r>
              <a:rPr lang="en-US" sz="1200" kern="1200" dirty="0" err="1">
                <a:solidFill>
                  <a:schemeClr val="tx1"/>
                </a:solidFill>
                <a:effectLst/>
                <a:latin typeface="+mn-lt"/>
                <a:ea typeface="+mn-ea"/>
                <a:cs typeface="+mn-cs"/>
              </a:rPr>
              <a:t>visualising</a:t>
            </a:r>
            <a:r>
              <a:rPr lang="en-US" sz="1200" kern="1200" dirty="0">
                <a:solidFill>
                  <a:schemeClr val="tx1"/>
                </a:solidFill>
                <a:effectLst/>
                <a:latin typeface="+mn-lt"/>
                <a:ea typeface="+mn-ea"/>
                <a:cs typeface="+mn-cs"/>
              </a:rPr>
              <a:t> it in a GIS for further analysis. In this example the model ran for 100 time steps and the area </a:t>
            </a:r>
            <a:r>
              <a:rPr lang="en-US" sz="1200" kern="1200" dirty="0" err="1">
                <a:solidFill>
                  <a:schemeClr val="tx1"/>
                </a:solidFill>
                <a:effectLst/>
                <a:latin typeface="+mn-lt"/>
                <a:ea typeface="+mn-ea"/>
                <a:cs typeface="+mn-cs"/>
              </a:rPr>
              <a:t>urbanised</a:t>
            </a:r>
            <a:r>
              <a:rPr lang="en-US" sz="1200" kern="1200" dirty="0">
                <a:solidFill>
                  <a:schemeClr val="tx1"/>
                </a:solidFill>
                <a:effectLst/>
                <a:latin typeface="+mn-lt"/>
                <a:ea typeface="+mn-ea"/>
                <a:cs typeface="+mn-cs"/>
              </a:rPr>
              <a:t> went from 21% to 92%</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24</a:t>
            </a:fld>
            <a:endParaRPr lang="en-US"/>
          </a:p>
        </p:txBody>
      </p:sp>
    </p:spTree>
    <p:extLst>
      <p:ext uri="{BB962C8B-B14F-4D97-AF65-F5344CB8AC3E}">
        <p14:creationId xmlns:p14="http://schemas.microsoft.com/office/powerpoint/2010/main" val="307508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github.com/abmgis/abmgis/tree/master/Chapter06-IntegratingABMandGIS/Models/Pedestrian_Model_Grid" TargetMode="Externa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github.com/abmgis/abmgis/tree/master/Chapter06-IntegratingABMandGIS/Models/Pedestrians_Exiting_Building"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Rainfal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bmgis/abmgis/tree/master/Chapter06-IntegratingABMandGIS/Models/PatchSize"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bmgis/abmgis/tree/master/Chapter06-IntegratingABMandGIS/Models/Segregation_DC_1"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Segregation_DC_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sites.google.com/site/crookssegregation/hom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Segregation_DC_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UrbanGrowth"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NetLogo/GIS-Extension" TargetMode="External"/><Relationship Id="rId2" Type="http://schemas.openxmlformats.org/officeDocument/2006/relationships/hyperlink" Target="https://ccl.northwestern.edu/netlogo/docs/gis.html" TargetMode="External"/><Relationship Id="rId1" Type="http://schemas.openxmlformats.org/officeDocument/2006/relationships/slideLayout" Target="../slideLayouts/slideLayout2.xml"/><Relationship Id="rId4" Type="http://schemas.openxmlformats.org/officeDocument/2006/relationships/hyperlink" Target="https://simulatingcomplexity.wordpress.com/2014/08/20/turtles-in-space-integrating-gis-and-netlog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bmgis/abmgis/tree/master/Chapter06-IntegratingABMandGI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ACD08E-D72A-7F46-A23F-418AB28E2E2A}"/>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6</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Integrating Agent-Based Modelling and GIS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D025-1C90-D346-A0EB-C1F265F6B75E}"/>
              </a:ext>
            </a:extLst>
          </p:cNvPr>
          <p:cNvSpPr>
            <a:spLocks noGrp="1"/>
          </p:cNvSpPr>
          <p:nvPr>
            <p:ph type="title"/>
          </p:nvPr>
        </p:nvSpPr>
        <p:spPr/>
        <p:txBody>
          <a:bodyPr/>
          <a:lstStyle/>
          <a:p>
            <a:r>
              <a:rPr lang="en-US" dirty="0"/>
              <a:t>NetLogo</a:t>
            </a:r>
          </a:p>
        </p:txBody>
      </p:sp>
      <p:pic>
        <p:nvPicPr>
          <p:cNvPr id="6" name="Content Placeholder 5">
            <a:extLst>
              <a:ext uri="{FF2B5EF4-FFF2-40B4-BE49-F238E27FC236}">
                <a16:creationId xmlns:a16="http://schemas.microsoft.com/office/drawing/2014/main" id="{E549785F-E522-6C45-844D-21827DACCA63}"/>
              </a:ext>
            </a:extLst>
          </p:cNvPr>
          <p:cNvPicPr>
            <a:picLocks noGrp="1" noChangeAspect="1"/>
          </p:cNvPicPr>
          <p:nvPr>
            <p:ph idx="1"/>
          </p:nvPr>
        </p:nvPicPr>
        <p:blipFill>
          <a:blip r:embed="rId2"/>
          <a:stretch>
            <a:fillRect/>
          </a:stretch>
        </p:blipFill>
        <p:spPr>
          <a:xfrm>
            <a:off x="4382089" y="1825625"/>
            <a:ext cx="3427822" cy="4351338"/>
          </a:xfrm>
        </p:spPr>
      </p:pic>
      <p:sp>
        <p:nvSpPr>
          <p:cNvPr id="4" name="TextBox 3">
            <a:extLst>
              <a:ext uri="{FF2B5EF4-FFF2-40B4-BE49-F238E27FC236}">
                <a16:creationId xmlns:a16="http://schemas.microsoft.com/office/drawing/2014/main" id="{7E9332EF-BFEF-EF42-B1B2-4B09D53ADF61}"/>
              </a:ext>
            </a:extLst>
          </p:cNvPr>
          <p:cNvSpPr txBox="1"/>
          <p:nvPr/>
        </p:nvSpPr>
        <p:spPr>
          <a:xfrm>
            <a:off x="413359" y="6325644"/>
            <a:ext cx="11624153" cy="1200329"/>
          </a:xfrm>
          <a:prstGeom prst="rect">
            <a:avLst/>
          </a:prstGeom>
          <a:noFill/>
        </p:spPr>
        <p:txBody>
          <a:bodyPr wrap="square" rtlCol="0">
            <a:spAutoFit/>
          </a:bodyPr>
          <a:lstStyle/>
          <a:p>
            <a:r>
              <a:rPr lang="en-US" dirty="0"/>
              <a:t>Figure 6.4: A selection of geographically explicit agent-based models </a:t>
            </a:r>
            <a:r>
              <a:rPr lang="en-US" dirty="0" err="1"/>
              <a:t>utilising</a:t>
            </a:r>
            <a:r>
              <a:rPr lang="en-US" dirty="0"/>
              <a:t> NetLogo. (A) Rainfall where rain (blue) falls and flows to a lower elevation based on a digital elevation model captured in 2 and 3D. (B) Agents (white) moving along on sidewalks (orange). (C) Schelling type model using census areas in Washington DC as their spatial environment. (D) Commuting along a road network.</a:t>
            </a:r>
          </a:p>
        </p:txBody>
      </p:sp>
    </p:spTree>
    <p:extLst>
      <p:ext uri="{BB962C8B-B14F-4D97-AF65-F5344CB8AC3E}">
        <p14:creationId xmlns:p14="http://schemas.microsoft.com/office/powerpoint/2010/main" val="360146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795B-8425-0C4A-96E3-CD02977A3F7A}"/>
              </a:ext>
            </a:extLst>
          </p:cNvPr>
          <p:cNvSpPr>
            <a:spLocks noGrp="1"/>
          </p:cNvSpPr>
          <p:nvPr>
            <p:ph type="title"/>
          </p:nvPr>
        </p:nvSpPr>
        <p:spPr/>
        <p:txBody>
          <a:bodyPr/>
          <a:lstStyle/>
          <a:p>
            <a:r>
              <a:rPr lang="en-US" dirty="0"/>
              <a:t>GAMA</a:t>
            </a:r>
          </a:p>
        </p:txBody>
      </p:sp>
      <p:pic>
        <p:nvPicPr>
          <p:cNvPr id="6" name="Content Placeholder 5">
            <a:extLst>
              <a:ext uri="{FF2B5EF4-FFF2-40B4-BE49-F238E27FC236}">
                <a16:creationId xmlns:a16="http://schemas.microsoft.com/office/drawing/2014/main" id="{D9C2880F-F9F4-E646-824B-2775ECDECF22}"/>
              </a:ext>
            </a:extLst>
          </p:cNvPr>
          <p:cNvPicPr>
            <a:picLocks noGrp="1" noChangeAspect="1"/>
          </p:cNvPicPr>
          <p:nvPr>
            <p:ph idx="1"/>
          </p:nvPr>
        </p:nvPicPr>
        <p:blipFill>
          <a:blip r:embed="rId2"/>
          <a:stretch>
            <a:fillRect/>
          </a:stretch>
        </p:blipFill>
        <p:spPr>
          <a:xfrm>
            <a:off x="2992882" y="1825625"/>
            <a:ext cx="6206235" cy="4351338"/>
          </a:xfrm>
        </p:spPr>
      </p:pic>
      <p:sp>
        <p:nvSpPr>
          <p:cNvPr id="4" name="TextBox 3">
            <a:extLst>
              <a:ext uri="{FF2B5EF4-FFF2-40B4-BE49-F238E27FC236}">
                <a16:creationId xmlns:a16="http://schemas.microsoft.com/office/drawing/2014/main" id="{775EC279-CD4E-7D45-AF83-5A00BAF39D2A}"/>
              </a:ext>
            </a:extLst>
          </p:cNvPr>
          <p:cNvSpPr txBox="1"/>
          <p:nvPr/>
        </p:nvSpPr>
        <p:spPr>
          <a:xfrm>
            <a:off x="1608667" y="6383866"/>
            <a:ext cx="8652933" cy="646331"/>
          </a:xfrm>
          <a:prstGeom prst="rect">
            <a:avLst/>
          </a:prstGeom>
          <a:noFill/>
        </p:spPr>
        <p:txBody>
          <a:bodyPr wrap="square" rtlCol="0">
            <a:spAutoFit/>
          </a:bodyPr>
          <a:lstStyle/>
          <a:p>
            <a:r>
              <a:rPr lang="en-US" dirty="0"/>
              <a:t>Figure 6.5: GAMA platform: Advanced </a:t>
            </a:r>
            <a:r>
              <a:rPr lang="en-US" dirty="0" err="1"/>
              <a:t>visualisation</a:t>
            </a:r>
            <a:r>
              <a:rPr lang="en-US" dirty="0"/>
              <a:t> of simulations (A and B). (C) Built in charting and functions. (D) User interface (Source: GAMA, 2016).</a:t>
            </a:r>
          </a:p>
        </p:txBody>
      </p:sp>
    </p:spTree>
    <p:extLst>
      <p:ext uri="{BB962C8B-B14F-4D97-AF65-F5344CB8AC3E}">
        <p14:creationId xmlns:p14="http://schemas.microsoft.com/office/powerpoint/2010/main" val="758770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93F-97B1-D540-9363-1FA889589783}"/>
              </a:ext>
            </a:extLst>
          </p:cNvPr>
          <p:cNvSpPr>
            <a:spLocks noGrp="1"/>
          </p:cNvSpPr>
          <p:nvPr>
            <p:ph type="title"/>
          </p:nvPr>
        </p:nvSpPr>
        <p:spPr/>
        <p:txBody>
          <a:bodyPr/>
          <a:lstStyle/>
          <a:p>
            <a:r>
              <a:rPr lang="en-US" dirty="0"/>
              <a:t>Using Raster Data in NetLogo</a:t>
            </a:r>
          </a:p>
        </p:txBody>
      </p:sp>
      <p:sp>
        <p:nvSpPr>
          <p:cNvPr id="3" name="Content Placeholder 2">
            <a:extLst>
              <a:ext uri="{FF2B5EF4-FFF2-40B4-BE49-F238E27FC236}">
                <a16:creationId xmlns:a16="http://schemas.microsoft.com/office/drawing/2014/main" id="{34C95E30-8308-5042-B7A9-B81D432E83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934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69EA-3F5F-2E4C-B54F-540D572A9E7C}"/>
              </a:ext>
            </a:extLst>
          </p:cNvPr>
          <p:cNvSpPr>
            <a:spLocks noGrp="1"/>
          </p:cNvSpPr>
          <p:nvPr>
            <p:ph type="title"/>
          </p:nvPr>
        </p:nvSpPr>
        <p:spPr/>
        <p:txBody>
          <a:bodyPr/>
          <a:lstStyle/>
          <a:p>
            <a:r>
              <a:rPr lang="en-US" dirty="0"/>
              <a:t>Raster Model Examples: Urban Growth and Pedestrian Modelling</a:t>
            </a:r>
          </a:p>
        </p:txBody>
      </p:sp>
      <p:sp>
        <p:nvSpPr>
          <p:cNvPr id="3" name="Content Placeholder 2">
            <a:extLst>
              <a:ext uri="{FF2B5EF4-FFF2-40B4-BE49-F238E27FC236}">
                <a16:creationId xmlns:a16="http://schemas.microsoft.com/office/drawing/2014/main" id="{56AF6529-4739-304E-AADF-75AA0BE656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048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7B2D-E3D4-854E-9588-5A5A12970B8B}"/>
              </a:ext>
            </a:extLst>
          </p:cNvPr>
          <p:cNvSpPr>
            <a:spLocks noGrp="1"/>
          </p:cNvSpPr>
          <p:nvPr>
            <p:ph type="title"/>
          </p:nvPr>
        </p:nvSpPr>
        <p:spPr/>
        <p:txBody>
          <a:bodyPr/>
          <a:lstStyle/>
          <a:p>
            <a:r>
              <a:rPr lang="en-US"/>
              <a:t>A Basic </a:t>
            </a:r>
            <a:r>
              <a:rPr lang="en-US" dirty="0"/>
              <a:t>SLEUTH-type model </a:t>
            </a:r>
          </a:p>
        </p:txBody>
      </p:sp>
      <p:sp>
        <p:nvSpPr>
          <p:cNvPr id="3" name="Content Placeholder 2">
            <a:extLst>
              <a:ext uri="{FF2B5EF4-FFF2-40B4-BE49-F238E27FC236}">
                <a16:creationId xmlns:a16="http://schemas.microsoft.com/office/drawing/2014/main" id="{99877FA9-C6AD-0748-A52B-E35498C271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2603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562E-EFD5-3B4D-B8C2-5E05DEE18375}"/>
              </a:ext>
            </a:extLst>
          </p:cNvPr>
          <p:cNvSpPr>
            <a:spLocks noGrp="1"/>
          </p:cNvSpPr>
          <p:nvPr>
            <p:ph type="title"/>
          </p:nvPr>
        </p:nvSpPr>
        <p:spPr>
          <a:xfrm>
            <a:off x="838200" y="535890"/>
            <a:ext cx="6072963" cy="1624488"/>
          </a:xfrm>
        </p:spPr>
        <p:txBody>
          <a:bodyPr>
            <a:normAutofit fontScale="90000"/>
          </a:bodyPr>
          <a:lstStyle/>
          <a:p>
            <a:r>
              <a:rPr lang="en-US" dirty="0"/>
              <a:t>A Simple Pedestrian Evacuation Model where Agents are Exiting a Room</a:t>
            </a:r>
          </a:p>
        </p:txBody>
      </p:sp>
      <p:sp>
        <p:nvSpPr>
          <p:cNvPr id="3" name="Content Placeholder 2">
            <a:extLst>
              <a:ext uri="{FF2B5EF4-FFF2-40B4-BE49-F238E27FC236}">
                <a16:creationId xmlns:a16="http://schemas.microsoft.com/office/drawing/2014/main" id="{FDAD0838-D741-2B45-933D-E9F36415AF8B}"/>
              </a:ext>
            </a:extLst>
          </p:cNvPr>
          <p:cNvSpPr>
            <a:spLocks noGrp="1"/>
          </p:cNvSpPr>
          <p:nvPr>
            <p:ph idx="1"/>
          </p:nvPr>
        </p:nvSpPr>
        <p:spPr>
          <a:xfrm>
            <a:off x="838200" y="2380816"/>
            <a:ext cx="5188166" cy="4351338"/>
          </a:xfrm>
        </p:spPr>
        <p:txBody>
          <a:bodyPr>
            <a:normAutofit/>
          </a:bodyPr>
          <a:lstStyle/>
          <a:p>
            <a:r>
              <a:rPr lang="en-US" dirty="0"/>
              <a:t>(A) initial starting conditions where the red dots represent agents and the blue represent a cost surface; </a:t>
            </a:r>
          </a:p>
          <a:p>
            <a:r>
              <a:rPr lang="en-US" dirty="0"/>
              <a:t>(B) pedestrian paths when the door is one cell wide, </a:t>
            </a:r>
          </a:p>
          <a:p>
            <a:r>
              <a:rPr lang="en-US" dirty="0"/>
              <a:t>(C) pedestrian paths when the door is two cells wide</a:t>
            </a:r>
          </a:p>
        </p:txBody>
      </p:sp>
      <p:grpSp>
        <p:nvGrpSpPr>
          <p:cNvPr id="8" name="Group 7">
            <a:extLst>
              <a:ext uri="{FF2B5EF4-FFF2-40B4-BE49-F238E27FC236}">
                <a16:creationId xmlns:a16="http://schemas.microsoft.com/office/drawing/2014/main" id="{EE32D607-C7B5-0041-89F3-3CDAA98BA7C0}"/>
              </a:ext>
            </a:extLst>
          </p:cNvPr>
          <p:cNvGrpSpPr/>
          <p:nvPr/>
        </p:nvGrpSpPr>
        <p:grpSpPr>
          <a:xfrm>
            <a:off x="6468333" y="83417"/>
            <a:ext cx="5525193" cy="6774583"/>
            <a:chOff x="2130249" y="-3891516"/>
            <a:chExt cx="7524114" cy="10497623"/>
          </a:xfrm>
        </p:grpSpPr>
        <p:pic>
          <p:nvPicPr>
            <p:cNvPr id="5" name="Picture 4" descr="A screenshot of a social media post&#10;&#10;Description automatically generated">
              <a:extLst>
                <a:ext uri="{FF2B5EF4-FFF2-40B4-BE49-F238E27FC236}">
                  <a16:creationId xmlns:a16="http://schemas.microsoft.com/office/drawing/2014/main" id="{907CC2C4-BF56-194F-A4FC-1170899995A7}"/>
                </a:ext>
              </a:extLst>
            </p:cNvPr>
            <p:cNvPicPr>
              <a:picLocks noChangeAspect="1"/>
            </p:cNvPicPr>
            <p:nvPr/>
          </p:nvPicPr>
          <p:blipFill>
            <a:blip r:embed="rId3"/>
            <a:stretch>
              <a:fillRect/>
            </a:stretch>
          </p:blipFill>
          <p:spPr>
            <a:xfrm>
              <a:off x="2130249" y="2966484"/>
              <a:ext cx="7524114" cy="363962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1E56B88-CC6C-0B42-9C8F-C0149653535E}"/>
                </a:ext>
              </a:extLst>
            </p:cNvPr>
            <p:cNvPicPr>
              <a:picLocks noChangeAspect="1"/>
            </p:cNvPicPr>
            <p:nvPr/>
          </p:nvPicPr>
          <p:blipFill>
            <a:blip r:embed="rId4"/>
            <a:stretch>
              <a:fillRect/>
            </a:stretch>
          </p:blipFill>
          <p:spPr>
            <a:xfrm>
              <a:off x="2372035" y="-3891516"/>
              <a:ext cx="7065157" cy="6858000"/>
            </a:xfrm>
            <a:prstGeom prst="rect">
              <a:avLst/>
            </a:prstGeom>
          </p:spPr>
        </p:pic>
      </p:grpSp>
      <p:sp>
        <p:nvSpPr>
          <p:cNvPr id="9" name="TextBox 8">
            <a:extLst>
              <a:ext uri="{FF2B5EF4-FFF2-40B4-BE49-F238E27FC236}">
                <a16:creationId xmlns:a16="http://schemas.microsoft.com/office/drawing/2014/main" id="{2B0A506A-E75C-DE49-9CAD-3E8AAF382D71}"/>
              </a:ext>
            </a:extLst>
          </p:cNvPr>
          <p:cNvSpPr txBox="1"/>
          <p:nvPr/>
        </p:nvSpPr>
        <p:spPr>
          <a:xfrm>
            <a:off x="1728804" y="6137444"/>
            <a:ext cx="3406958" cy="369332"/>
          </a:xfrm>
          <a:prstGeom prst="rect">
            <a:avLst/>
          </a:prstGeom>
          <a:noFill/>
        </p:spPr>
        <p:txBody>
          <a:bodyPr wrap="none" rtlCol="0">
            <a:spAutoFit/>
          </a:bodyPr>
          <a:lstStyle/>
          <a:p>
            <a:r>
              <a:rPr lang="en-US" dirty="0">
                <a:hlinkClick r:id="rId5"/>
              </a:rPr>
              <a:t>Click here to download the model </a:t>
            </a:r>
            <a:endParaRPr lang="en-US" dirty="0"/>
          </a:p>
        </p:txBody>
      </p:sp>
    </p:spTree>
    <p:extLst>
      <p:ext uri="{BB962C8B-B14F-4D97-AF65-F5344CB8AC3E}">
        <p14:creationId xmlns:p14="http://schemas.microsoft.com/office/powerpoint/2010/main" val="4192013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5DECE59B-0BE8-0946-9ED5-6AFB165D3A2B}"/>
              </a:ext>
            </a:extLst>
          </p:cNvPr>
          <p:cNvPicPr>
            <a:picLocks noChangeAspect="1"/>
          </p:cNvPicPr>
          <p:nvPr/>
        </p:nvPicPr>
        <p:blipFill rotWithShape="1">
          <a:blip r:embed="rId3"/>
          <a:srcRect t="48553"/>
          <a:stretch/>
        </p:blipFill>
        <p:spPr>
          <a:xfrm>
            <a:off x="7415029" y="4142622"/>
            <a:ext cx="4500525" cy="2197514"/>
          </a:xfrm>
          <a:prstGeom prst="rect">
            <a:avLst/>
          </a:prstGeom>
        </p:spPr>
      </p:pic>
      <p:sp>
        <p:nvSpPr>
          <p:cNvPr id="2" name="Title 1">
            <a:extLst>
              <a:ext uri="{FF2B5EF4-FFF2-40B4-BE49-F238E27FC236}">
                <a16:creationId xmlns:a16="http://schemas.microsoft.com/office/drawing/2014/main" id="{DEB5913C-2BD8-F54B-8054-573F24847D98}"/>
              </a:ext>
            </a:extLst>
          </p:cNvPr>
          <p:cNvSpPr>
            <a:spLocks noGrp="1"/>
          </p:cNvSpPr>
          <p:nvPr>
            <p:ph type="title"/>
          </p:nvPr>
        </p:nvSpPr>
        <p:spPr/>
        <p:txBody>
          <a:bodyPr/>
          <a:lstStyle/>
          <a:p>
            <a:r>
              <a:rPr lang="en-US" dirty="0"/>
              <a:t>Pedestrian Modelling</a:t>
            </a:r>
          </a:p>
        </p:txBody>
      </p:sp>
      <p:pic>
        <p:nvPicPr>
          <p:cNvPr id="5" name="Content Placeholder 4" descr="A screenshot of a cell phone&#10;&#10;Description automatically generated">
            <a:extLst>
              <a:ext uri="{FF2B5EF4-FFF2-40B4-BE49-F238E27FC236}">
                <a16:creationId xmlns:a16="http://schemas.microsoft.com/office/drawing/2014/main" id="{7E8E1C85-2565-B54A-96D6-DE8604053A2B}"/>
              </a:ext>
            </a:extLst>
          </p:cNvPr>
          <p:cNvPicPr>
            <a:picLocks noGrp="1" noChangeAspect="1"/>
          </p:cNvPicPr>
          <p:nvPr>
            <p:ph idx="1"/>
          </p:nvPr>
        </p:nvPicPr>
        <p:blipFill rotWithShape="1">
          <a:blip r:embed="rId3"/>
          <a:srcRect r="23662" b="52312"/>
          <a:stretch/>
        </p:blipFill>
        <p:spPr>
          <a:xfrm>
            <a:off x="4098556" y="1980538"/>
            <a:ext cx="3646672" cy="2162084"/>
          </a:xfrm>
        </p:spPr>
      </p:pic>
      <p:pic>
        <p:nvPicPr>
          <p:cNvPr id="7" name="Picture 6" descr="A close up of a logo&#10;&#10;Description automatically generated">
            <a:extLst>
              <a:ext uri="{FF2B5EF4-FFF2-40B4-BE49-F238E27FC236}">
                <a16:creationId xmlns:a16="http://schemas.microsoft.com/office/drawing/2014/main" id="{12827681-A69F-5F44-84F4-9A4F2EE2D2C1}"/>
              </a:ext>
            </a:extLst>
          </p:cNvPr>
          <p:cNvPicPr>
            <a:picLocks noChangeAspect="1"/>
          </p:cNvPicPr>
          <p:nvPr/>
        </p:nvPicPr>
        <p:blipFill>
          <a:blip r:embed="rId4"/>
          <a:stretch>
            <a:fillRect/>
          </a:stretch>
        </p:blipFill>
        <p:spPr>
          <a:xfrm>
            <a:off x="326656" y="1241874"/>
            <a:ext cx="3810000" cy="2365375"/>
          </a:xfrm>
          <a:prstGeom prst="rect">
            <a:avLst/>
          </a:prstGeom>
        </p:spPr>
      </p:pic>
      <p:sp>
        <p:nvSpPr>
          <p:cNvPr id="12" name="TextBox 11">
            <a:extLst>
              <a:ext uri="{FF2B5EF4-FFF2-40B4-BE49-F238E27FC236}">
                <a16:creationId xmlns:a16="http://schemas.microsoft.com/office/drawing/2014/main" id="{C0649827-EAD3-AA48-B173-61C9B8D0F9BA}"/>
              </a:ext>
            </a:extLst>
          </p:cNvPr>
          <p:cNvSpPr txBox="1"/>
          <p:nvPr/>
        </p:nvSpPr>
        <p:spPr>
          <a:xfrm>
            <a:off x="538421" y="4461964"/>
            <a:ext cx="6521597" cy="2308324"/>
          </a:xfrm>
          <a:prstGeom prst="rect">
            <a:avLst/>
          </a:prstGeom>
          <a:noFill/>
        </p:spPr>
        <p:txBody>
          <a:bodyPr wrap="square" rtlCol="0">
            <a:spAutoFit/>
          </a:bodyPr>
          <a:lstStyle/>
          <a:p>
            <a:r>
              <a:rPr lang="en-US" sz="2400" dirty="0"/>
              <a:t>CAD floor plans of a building (A) are converted into a raster layer (B) and are used as the environment for the agent-based model; (C) shows the simulation running with agents (red) who are exiting the building and leaving behind walking traces (grey)</a:t>
            </a:r>
          </a:p>
        </p:txBody>
      </p:sp>
      <p:sp>
        <p:nvSpPr>
          <p:cNvPr id="13" name="TextBox 12">
            <a:extLst>
              <a:ext uri="{FF2B5EF4-FFF2-40B4-BE49-F238E27FC236}">
                <a16:creationId xmlns:a16="http://schemas.microsoft.com/office/drawing/2014/main" id="{860A2415-9C74-6044-9838-E87C2C3A282E}"/>
              </a:ext>
            </a:extLst>
          </p:cNvPr>
          <p:cNvSpPr txBox="1"/>
          <p:nvPr/>
        </p:nvSpPr>
        <p:spPr>
          <a:xfrm>
            <a:off x="8508596" y="365125"/>
            <a:ext cx="3406958" cy="369332"/>
          </a:xfrm>
          <a:prstGeom prst="rect">
            <a:avLst/>
          </a:prstGeom>
          <a:noFill/>
        </p:spPr>
        <p:txBody>
          <a:bodyPr wrap="none" rtlCol="0">
            <a:spAutoFit/>
          </a:bodyPr>
          <a:lstStyle/>
          <a:p>
            <a:r>
              <a:rPr lang="en-US" dirty="0">
                <a:hlinkClick r:id="rId5"/>
              </a:rPr>
              <a:t>Click here to download the model </a:t>
            </a:r>
            <a:endParaRPr lang="en-US" dirty="0"/>
          </a:p>
        </p:txBody>
      </p:sp>
    </p:spTree>
    <p:extLst>
      <p:ext uri="{BB962C8B-B14F-4D97-AF65-F5344CB8AC3E}">
        <p14:creationId xmlns:p14="http://schemas.microsoft.com/office/powerpoint/2010/main" val="1242729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EE938D-854A-AC45-B0F3-2087F783917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600"/>
              <a:t>A simple hydrological model in which rain falls from the sky and flows downhill</a:t>
            </a:r>
          </a:p>
        </p:txBody>
      </p:sp>
      <p:sp>
        <p:nvSpPr>
          <p:cNvPr id="3" name="Content Placeholder 2">
            <a:extLst>
              <a:ext uri="{FF2B5EF4-FFF2-40B4-BE49-F238E27FC236}">
                <a16:creationId xmlns:a16="http://schemas.microsoft.com/office/drawing/2014/main" id="{AE8C84BB-FC75-6B4B-B74F-B375B22935C6}"/>
              </a:ext>
            </a:extLst>
          </p:cNvPr>
          <p:cNvSpPr>
            <a:spLocks noGrp="1"/>
          </p:cNvSpPr>
          <p:nvPr>
            <p:ph idx="1"/>
          </p:nvPr>
        </p:nvSpPr>
        <p:spPr>
          <a:xfrm>
            <a:off x="643468" y="2638043"/>
            <a:ext cx="3363974" cy="3415623"/>
          </a:xfrm>
        </p:spPr>
        <p:txBody>
          <a:bodyPr>
            <a:normAutofit/>
          </a:bodyPr>
          <a:lstStyle/>
          <a:p>
            <a:r>
              <a:rPr lang="en-US" sz="1700"/>
              <a:t>(A) initial starting conditions where the blue dots represent agents (i.e. water) and the underlying digital elevation model; </a:t>
            </a:r>
          </a:p>
          <a:p>
            <a:r>
              <a:rPr lang="en-US" sz="1700"/>
              <a:t>(B) over time rain accumulates in Crater Lake;</a:t>
            </a:r>
          </a:p>
          <a:p>
            <a:r>
              <a:rPr lang="en-US" sz="1700"/>
              <a:t>(C) water depth at time step 500 and </a:t>
            </a:r>
          </a:p>
          <a:p>
            <a:r>
              <a:rPr lang="en-US" sz="1700"/>
              <a:t>(D) the corresponding water;</a:t>
            </a:r>
          </a:p>
          <a:p>
            <a:r>
              <a:rPr lang="en-US" sz="1700"/>
              <a:t>(E) Crater Lake has enough water for it to discharge.</a:t>
            </a:r>
          </a:p>
        </p:txBody>
      </p:sp>
      <p:pic>
        <p:nvPicPr>
          <p:cNvPr id="4" name="Content Placeholder 4" descr="A screenshot of a cell phone&#10;&#10;Description automatically generated">
            <a:extLst>
              <a:ext uri="{FF2B5EF4-FFF2-40B4-BE49-F238E27FC236}">
                <a16:creationId xmlns:a16="http://schemas.microsoft.com/office/drawing/2014/main" id="{410194CC-D3C2-DE4A-8C27-84F215CDB1EA}"/>
              </a:ext>
            </a:extLst>
          </p:cNvPr>
          <p:cNvPicPr>
            <a:picLocks noChangeAspect="1"/>
          </p:cNvPicPr>
          <p:nvPr/>
        </p:nvPicPr>
        <p:blipFill>
          <a:blip r:embed="rId3"/>
          <a:stretch>
            <a:fillRect/>
          </a:stretch>
        </p:blipFill>
        <p:spPr>
          <a:xfrm>
            <a:off x="5366538" y="643467"/>
            <a:ext cx="6113219" cy="5410199"/>
          </a:xfrm>
          <a:prstGeom prst="rect">
            <a:avLst/>
          </a:prstGeom>
        </p:spPr>
      </p:pic>
      <p:sp>
        <p:nvSpPr>
          <p:cNvPr id="5" name="TextBox 4">
            <a:extLst>
              <a:ext uri="{FF2B5EF4-FFF2-40B4-BE49-F238E27FC236}">
                <a16:creationId xmlns:a16="http://schemas.microsoft.com/office/drawing/2014/main" id="{7497E446-ACFD-E54F-BF5E-504C9D81B169}"/>
              </a:ext>
            </a:extLst>
          </p:cNvPr>
          <p:cNvSpPr txBox="1"/>
          <p:nvPr/>
        </p:nvSpPr>
        <p:spPr>
          <a:xfrm>
            <a:off x="8582891" y="6214533"/>
            <a:ext cx="3354060" cy="369332"/>
          </a:xfrm>
          <a:prstGeom prst="rect">
            <a:avLst/>
          </a:prstGeom>
          <a:noFill/>
        </p:spPr>
        <p:txBody>
          <a:bodyPr wrap="none" rtlCol="0">
            <a:spAutoFit/>
          </a:bodyPr>
          <a:lstStyle/>
          <a:p>
            <a:r>
              <a:rPr lang="en-US" dirty="0">
                <a:solidFill>
                  <a:schemeClr val="bg1"/>
                </a:solidFill>
                <a:hlinkClick r:id="rId4"/>
              </a:rPr>
              <a:t>Click here to download the model</a:t>
            </a:r>
            <a:endParaRPr lang="en-US" dirty="0">
              <a:solidFill>
                <a:schemeClr val="bg1"/>
              </a:solidFill>
            </a:endParaRPr>
          </a:p>
        </p:txBody>
      </p:sp>
    </p:spTree>
    <p:extLst>
      <p:ext uri="{BB962C8B-B14F-4D97-AF65-F5344CB8AC3E}">
        <p14:creationId xmlns:p14="http://schemas.microsoft.com/office/powerpoint/2010/main" val="280101097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1F68-6ED4-FB40-B255-EA2082528967}"/>
              </a:ext>
            </a:extLst>
          </p:cNvPr>
          <p:cNvSpPr>
            <a:spLocks noGrp="1"/>
          </p:cNvSpPr>
          <p:nvPr>
            <p:ph type="title"/>
          </p:nvPr>
        </p:nvSpPr>
        <p:spPr/>
        <p:txBody>
          <a:bodyPr>
            <a:normAutofit/>
          </a:bodyPr>
          <a:lstStyle/>
          <a:p>
            <a:r>
              <a:rPr lang="en-US" dirty="0"/>
              <a:t>Setting the NetLogo patch size so that it corresponds with some vector GIS data</a:t>
            </a:r>
          </a:p>
        </p:txBody>
      </p:sp>
      <p:pic>
        <p:nvPicPr>
          <p:cNvPr id="5" name="Content Placeholder 4" descr="A screenshot of a cell phone&#10;&#10;Description automatically generated">
            <a:extLst>
              <a:ext uri="{FF2B5EF4-FFF2-40B4-BE49-F238E27FC236}">
                <a16:creationId xmlns:a16="http://schemas.microsoft.com/office/drawing/2014/main" id="{0A6B3F39-3506-AE49-8CC4-930B0F0D8D9E}"/>
              </a:ext>
            </a:extLst>
          </p:cNvPr>
          <p:cNvPicPr>
            <a:picLocks noGrp="1" noChangeAspect="1"/>
          </p:cNvPicPr>
          <p:nvPr>
            <p:ph idx="1"/>
          </p:nvPr>
        </p:nvPicPr>
        <p:blipFill>
          <a:blip r:embed="rId2"/>
          <a:stretch>
            <a:fillRect/>
          </a:stretch>
        </p:blipFill>
        <p:spPr>
          <a:xfrm>
            <a:off x="1584524" y="1825625"/>
            <a:ext cx="9022952" cy="4351338"/>
          </a:xfrm>
        </p:spPr>
      </p:pic>
      <p:sp>
        <p:nvSpPr>
          <p:cNvPr id="7" name="TextBox 6">
            <a:extLst>
              <a:ext uri="{FF2B5EF4-FFF2-40B4-BE49-F238E27FC236}">
                <a16:creationId xmlns:a16="http://schemas.microsoft.com/office/drawing/2014/main" id="{5ED5B654-A103-B443-8BDE-2E250A63CAFD}"/>
              </a:ext>
            </a:extLst>
          </p:cNvPr>
          <p:cNvSpPr txBox="1"/>
          <p:nvPr/>
        </p:nvSpPr>
        <p:spPr>
          <a:xfrm>
            <a:off x="9323611" y="6311900"/>
            <a:ext cx="2750625" cy="369332"/>
          </a:xfrm>
          <a:prstGeom prst="rect">
            <a:avLst/>
          </a:prstGeom>
          <a:noFill/>
        </p:spPr>
        <p:txBody>
          <a:bodyPr wrap="none" rtlCol="0">
            <a:spAutoFit/>
          </a:bodyPr>
          <a:lstStyle/>
          <a:p>
            <a:r>
              <a:rPr lang="en-US" dirty="0">
                <a:hlinkClick r:id="rId3"/>
              </a:rPr>
              <a:t>Click here to see the Model</a:t>
            </a:r>
            <a:endParaRPr lang="en-US" dirty="0"/>
          </a:p>
        </p:txBody>
      </p:sp>
    </p:spTree>
    <p:extLst>
      <p:ext uri="{BB962C8B-B14F-4D97-AF65-F5344CB8AC3E}">
        <p14:creationId xmlns:p14="http://schemas.microsoft.com/office/powerpoint/2010/main" val="1547654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8B68-2090-E440-A5EA-E1500B8CF5D7}"/>
              </a:ext>
            </a:extLst>
          </p:cNvPr>
          <p:cNvSpPr>
            <a:spLocks noGrp="1"/>
          </p:cNvSpPr>
          <p:nvPr>
            <p:ph type="title"/>
          </p:nvPr>
        </p:nvSpPr>
        <p:spPr/>
        <p:txBody>
          <a:bodyPr/>
          <a:lstStyle/>
          <a:p>
            <a:r>
              <a:rPr lang="en-US" dirty="0"/>
              <a:t>The Schelling segregation model implemented using polygon as agents</a:t>
            </a:r>
          </a:p>
        </p:txBody>
      </p:sp>
      <p:pic>
        <p:nvPicPr>
          <p:cNvPr id="5" name="Content Placeholder 4" descr="A screenshot of a cell phone&#10;&#10;Description automatically generated">
            <a:extLst>
              <a:ext uri="{FF2B5EF4-FFF2-40B4-BE49-F238E27FC236}">
                <a16:creationId xmlns:a16="http://schemas.microsoft.com/office/drawing/2014/main" id="{D5BC33EE-CCD5-4D4F-BB95-7850BE44AB50}"/>
              </a:ext>
            </a:extLst>
          </p:cNvPr>
          <p:cNvPicPr>
            <a:picLocks noGrp="1" noChangeAspect="1"/>
          </p:cNvPicPr>
          <p:nvPr>
            <p:ph idx="1"/>
          </p:nvPr>
        </p:nvPicPr>
        <p:blipFill>
          <a:blip r:embed="rId2"/>
          <a:stretch>
            <a:fillRect/>
          </a:stretch>
        </p:blipFill>
        <p:spPr>
          <a:xfrm>
            <a:off x="2881572" y="1825625"/>
            <a:ext cx="6428856" cy="4351338"/>
          </a:xfrm>
        </p:spPr>
      </p:pic>
      <p:sp>
        <p:nvSpPr>
          <p:cNvPr id="6" name="TextBox 5">
            <a:extLst>
              <a:ext uri="{FF2B5EF4-FFF2-40B4-BE49-F238E27FC236}">
                <a16:creationId xmlns:a16="http://schemas.microsoft.com/office/drawing/2014/main" id="{B7CA8DCC-C818-3546-8723-B78CB29BF5E6}"/>
              </a:ext>
            </a:extLst>
          </p:cNvPr>
          <p:cNvSpPr txBox="1"/>
          <p:nvPr/>
        </p:nvSpPr>
        <p:spPr>
          <a:xfrm>
            <a:off x="9310428" y="6311900"/>
            <a:ext cx="2435410" cy="369332"/>
          </a:xfrm>
          <a:prstGeom prst="rect">
            <a:avLst/>
          </a:prstGeom>
          <a:noFill/>
        </p:spPr>
        <p:txBody>
          <a:bodyPr wrap="none" rtlCol="0">
            <a:spAutoFit/>
          </a:bodyPr>
          <a:lstStyle/>
          <a:p>
            <a:r>
              <a:rPr lang="en-US" dirty="0">
                <a:hlinkClick r:id="rId3"/>
              </a:rPr>
              <a:t>Click here for the model</a:t>
            </a:r>
            <a:endParaRPr lang="en-US" dirty="0"/>
          </a:p>
        </p:txBody>
      </p:sp>
    </p:spTree>
    <p:extLst>
      <p:ext uri="{BB962C8B-B14F-4D97-AF65-F5344CB8AC3E}">
        <p14:creationId xmlns:p14="http://schemas.microsoft.com/office/powerpoint/2010/main" val="3556839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r>
              <a:rPr lang="en-US" dirty="0"/>
              <a:t>By the end of this chapter, students will be able to:</a:t>
            </a:r>
          </a:p>
          <a:p>
            <a:pPr marL="0" indent="0">
              <a:buNone/>
            </a:pPr>
            <a:endParaRPr lang="en-US" dirty="0"/>
          </a:p>
        </p:txBody>
      </p:sp>
    </p:spTree>
    <p:extLst>
      <p:ext uri="{BB962C8B-B14F-4D97-AF65-F5344CB8AC3E}">
        <p14:creationId xmlns:p14="http://schemas.microsoft.com/office/powerpoint/2010/main" val="1580732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6D63-342A-0140-B587-67A9F80226EC}"/>
              </a:ext>
            </a:extLst>
          </p:cNvPr>
          <p:cNvSpPr>
            <a:spLocks noGrp="1"/>
          </p:cNvSpPr>
          <p:nvPr>
            <p:ph type="title"/>
          </p:nvPr>
        </p:nvSpPr>
        <p:spPr/>
        <p:txBody>
          <a:bodyPr/>
          <a:lstStyle/>
          <a:p>
            <a:r>
              <a:rPr lang="en-US" dirty="0"/>
              <a:t>Reading in a shapefile and creating agents</a:t>
            </a:r>
          </a:p>
        </p:txBody>
      </p:sp>
      <p:pic>
        <p:nvPicPr>
          <p:cNvPr id="5" name="Content Placeholder 4" descr="A close up of a map&#10;&#10;Description automatically generated">
            <a:extLst>
              <a:ext uri="{FF2B5EF4-FFF2-40B4-BE49-F238E27FC236}">
                <a16:creationId xmlns:a16="http://schemas.microsoft.com/office/drawing/2014/main" id="{ED284D24-0A08-4342-A658-E666B8C2C716}"/>
              </a:ext>
            </a:extLst>
          </p:cNvPr>
          <p:cNvPicPr>
            <a:picLocks noGrp="1" noChangeAspect="1"/>
          </p:cNvPicPr>
          <p:nvPr>
            <p:ph idx="1"/>
          </p:nvPr>
        </p:nvPicPr>
        <p:blipFill rotWithShape="1">
          <a:blip r:embed="rId2"/>
          <a:srcRect b="49394"/>
          <a:stretch/>
        </p:blipFill>
        <p:spPr>
          <a:xfrm>
            <a:off x="0" y="2192337"/>
            <a:ext cx="6198619" cy="3585010"/>
          </a:xfrm>
        </p:spPr>
      </p:pic>
      <p:pic>
        <p:nvPicPr>
          <p:cNvPr id="6" name="Content Placeholder 4" descr="A close up of a map&#10;&#10;Description automatically generated">
            <a:extLst>
              <a:ext uri="{FF2B5EF4-FFF2-40B4-BE49-F238E27FC236}">
                <a16:creationId xmlns:a16="http://schemas.microsoft.com/office/drawing/2014/main" id="{6D0D41F3-9436-404E-BB2A-BC50008E7602}"/>
              </a:ext>
            </a:extLst>
          </p:cNvPr>
          <p:cNvPicPr>
            <a:picLocks noChangeAspect="1"/>
          </p:cNvPicPr>
          <p:nvPr/>
        </p:nvPicPr>
        <p:blipFill rotWithShape="1">
          <a:blip r:embed="rId2"/>
          <a:srcRect t="49394"/>
          <a:stretch/>
        </p:blipFill>
        <p:spPr>
          <a:xfrm>
            <a:off x="5803764" y="2067645"/>
            <a:ext cx="6198619" cy="3585010"/>
          </a:xfrm>
          <a:prstGeom prst="rect">
            <a:avLst/>
          </a:prstGeom>
        </p:spPr>
      </p:pic>
    </p:spTree>
    <p:extLst>
      <p:ext uri="{BB962C8B-B14F-4D97-AF65-F5344CB8AC3E}">
        <p14:creationId xmlns:p14="http://schemas.microsoft.com/office/powerpoint/2010/main" val="1737723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9D0D-EBCA-8E4C-A5F7-EC173B296779}"/>
              </a:ext>
            </a:extLst>
          </p:cNvPr>
          <p:cNvSpPr>
            <a:spLocks noGrp="1"/>
          </p:cNvSpPr>
          <p:nvPr>
            <p:ph type="title"/>
          </p:nvPr>
        </p:nvSpPr>
        <p:spPr/>
        <p:txBody>
          <a:bodyPr/>
          <a:lstStyle/>
          <a:p>
            <a:endParaRPr lang="en-US"/>
          </a:p>
        </p:txBody>
      </p:sp>
      <p:pic>
        <p:nvPicPr>
          <p:cNvPr id="5" name="Content Placeholder 4" descr="A close up of a logo&#10;&#10;Description automatically generated">
            <a:extLst>
              <a:ext uri="{FF2B5EF4-FFF2-40B4-BE49-F238E27FC236}">
                <a16:creationId xmlns:a16="http://schemas.microsoft.com/office/drawing/2014/main" id="{9D0D2345-489A-A04D-8243-771E19B1D830}"/>
              </a:ext>
            </a:extLst>
          </p:cNvPr>
          <p:cNvPicPr>
            <a:picLocks noGrp="1" noChangeAspect="1"/>
          </p:cNvPicPr>
          <p:nvPr>
            <p:ph idx="1"/>
          </p:nvPr>
        </p:nvPicPr>
        <p:blipFill>
          <a:blip r:embed="rId3"/>
          <a:stretch>
            <a:fillRect/>
          </a:stretch>
        </p:blipFill>
        <p:spPr>
          <a:xfrm>
            <a:off x="2094415" y="1825625"/>
            <a:ext cx="8003170" cy="4351338"/>
          </a:xfrm>
        </p:spPr>
      </p:pic>
      <p:sp>
        <p:nvSpPr>
          <p:cNvPr id="6" name="TextBox 5">
            <a:extLst>
              <a:ext uri="{FF2B5EF4-FFF2-40B4-BE49-F238E27FC236}">
                <a16:creationId xmlns:a16="http://schemas.microsoft.com/office/drawing/2014/main" id="{14EFCA9A-2D91-CB43-BA0B-BA707D8A0C64}"/>
              </a:ext>
            </a:extLst>
          </p:cNvPr>
          <p:cNvSpPr txBox="1"/>
          <p:nvPr/>
        </p:nvSpPr>
        <p:spPr>
          <a:xfrm>
            <a:off x="838201" y="6176962"/>
            <a:ext cx="11007436" cy="646331"/>
          </a:xfrm>
          <a:prstGeom prst="rect">
            <a:avLst/>
          </a:prstGeom>
          <a:noFill/>
        </p:spPr>
        <p:txBody>
          <a:bodyPr wrap="square" rtlCol="0">
            <a:spAutoFit/>
          </a:bodyPr>
          <a:lstStyle/>
          <a:p>
            <a:r>
              <a:rPr lang="en-US" dirty="0"/>
              <a:t>(A) Instantiation of a segregation model where each agent is created from attribute information and (B) the resulting end state when all agents are satisfied with their neighborhood.</a:t>
            </a:r>
          </a:p>
        </p:txBody>
      </p:sp>
      <p:sp>
        <p:nvSpPr>
          <p:cNvPr id="7" name="TextBox 6">
            <a:extLst>
              <a:ext uri="{FF2B5EF4-FFF2-40B4-BE49-F238E27FC236}">
                <a16:creationId xmlns:a16="http://schemas.microsoft.com/office/drawing/2014/main" id="{702C64E7-9A45-454D-B61F-3FC82CBDDA79}"/>
              </a:ext>
            </a:extLst>
          </p:cNvPr>
          <p:cNvSpPr txBox="1"/>
          <p:nvPr/>
        </p:nvSpPr>
        <p:spPr>
          <a:xfrm>
            <a:off x="9410227" y="6500127"/>
            <a:ext cx="2435410" cy="369332"/>
          </a:xfrm>
          <a:prstGeom prst="rect">
            <a:avLst/>
          </a:prstGeom>
          <a:noFill/>
        </p:spPr>
        <p:txBody>
          <a:bodyPr wrap="none" rtlCol="0">
            <a:spAutoFit/>
          </a:bodyPr>
          <a:lstStyle/>
          <a:p>
            <a:r>
              <a:rPr lang="en-US" dirty="0">
                <a:hlinkClick r:id="rId4"/>
              </a:rPr>
              <a:t>Click here for the model</a:t>
            </a:r>
            <a:endParaRPr lang="en-US" dirty="0"/>
          </a:p>
        </p:txBody>
      </p:sp>
    </p:spTree>
    <p:extLst>
      <p:ext uri="{BB962C8B-B14F-4D97-AF65-F5344CB8AC3E}">
        <p14:creationId xmlns:p14="http://schemas.microsoft.com/office/powerpoint/2010/main" val="261070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A189-6797-074A-A55F-8E44B759C54E}"/>
              </a:ext>
            </a:extLst>
          </p:cNvPr>
          <p:cNvSpPr>
            <a:spLocks noGrp="1"/>
          </p:cNvSpPr>
          <p:nvPr>
            <p:ph type="title"/>
          </p:nvPr>
        </p:nvSpPr>
        <p:spPr/>
        <p:txBody>
          <a:bodyPr>
            <a:normAutofit/>
          </a:bodyPr>
          <a:lstStyle/>
          <a:p>
            <a:r>
              <a:rPr lang="en-US" dirty="0"/>
              <a:t>An example of taking attribute data from a model and then exploring it in a GIS. </a:t>
            </a:r>
          </a:p>
        </p:txBody>
      </p:sp>
      <p:pic>
        <p:nvPicPr>
          <p:cNvPr id="5" name="Content Placeholder 4" descr="A picture containing screenshot&#10;&#10;Description automatically generated">
            <a:extLst>
              <a:ext uri="{FF2B5EF4-FFF2-40B4-BE49-F238E27FC236}">
                <a16:creationId xmlns:a16="http://schemas.microsoft.com/office/drawing/2014/main" id="{C4FE0B78-11A7-7B4D-8ED7-72F900B832C8}"/>
              </a:ext>
            </a:extLst>
          </p:cNvPr>
          <p:cNvPicPr>
            <a:picLocks noGrp="1" noChangeAspect="1"/>
          </p:cNvPicPr>
          <p:nvPr>
            <p:ph idx="1"/>
          </p:nvPr>
        </p:nvPicPr>
        <p:blipFill>
          <a:blip r:embed="rId3"/>
          <a:stretch>
            <a:fillRect/>
          </a:stretch>
        </p:blipFill>
        <p:spPr>
          <a:xfrm>
            <a:off x="1676400" y="1690688"/>
            <a:ext cx="8839200" cy="3848100"/>
          </a:xfrm>
        </p:spPr>
      </p:pic>
      <p:sp>
        <p:nvSpPr>
          <p:cNvPr id="6" name="TextBox 5">
            <a:extLst>
              <a:ext uri="{FF2B5EF4-FFF2-40B4-BE49-F238E27FC236}">
                <a16:creationId xmlns:a16="http://schemas.microsoft.com/office/drawing/2014/main" id="{B58144F1-59B4-FA4A-BEA6-82625E449E2C}"/>
              </a:ext>
            </a:extLst>
          </p:cNvPr>
          <p:cNvSpPr txBox="1"/>
          <p:nvPr/>
        </p:nvSpPr>
        <p:spPr>
          <a:xfrm>
            <a:off x="311727" y="5925344"/>
            <a:ext cx="11700164" cy="646331"/>
          </a:xfrm>
          <a:prstGeom prst="rect">
            <a:avLst/>
          </a:prstGeom>
          <a:noFill/>
        </p:spPr>
        <p:txBody>
          <a:bodyPr wrap="square" rtlCol="0">
            <a:spAutoFit/>
          </a:bodyPr>
          <a:lstStyle/>
          <a:p>
            <a:pPr marL="285750" indent="-285750">
              <a:buFont typeface="Arial" panose="020B0604020202020204" pitchFamily="34" charset="0"/>
              <a:buChar char="•"/>
            </a:pPr>
            <a:r>
              <a:rPr lang="en-US" dirty="0"/>
              <a:t>Here, agents are exported from a </a:t>
            </a:r>
            <a:r>
              <a:rPr lang="en-US" dirty="0">
                <a:hlinkClick r:id="rId4"/>
              </a:rPr>
              <a:t>RepastJ model of segregation </a:t>
            </a:r>
            <a:r>
              <a:rPr lang="en-US" dirty="0"/>
              <a:t>as a point shapefile. Their locations are then used to calculate the population density using ArcGIS</a:t>
            </a:r>
          </a:p>
        </p:txBody>
      </p:sp>
    </p:spTree>
    <p:extLst>
      <p:ext uri="{BB962C8B-B14F-4D97-AF65-F5344CB8AC3E}">
        <p14:creationId xmlns:p14="http://schemas.microsoft.com/office/powerpoint/2010/main" val="1891184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10;&#10;Description automatically generated">
            <a:extLst>
              <a:ext uri="{FF2B5EF4-FFF2-40B4-BE49-F238E27FC236}">
                <a16:creationId xmlns:a16="http://schemas.microsoft.com/office/drawing/2014/main" id="{0ACBF11E-6F65-F946-BDA5-B17FC8246AD1}"/>
              </a:ext>
            </a:extLst>
          </p:cNvPr>
          <p:cNvPicPr>
            <a:picLocks noChangeAspect="1"/>
          </p:cNvPicPr>
          <p:nvPr/>
        </p:nvPicPr>
        <p:blipFill>
          <a:blip r:embed="rId3"/>
          <a:stretch>
            <a:fillRect/>
          </a:stretch>
        </p:blipFill>
        <p:spPr>
          <a:xfrm>
            <a:off x="4228200" y="365125"/>
            <a:ext cx="7710255" cy="5973330"/>
          </a:xfrm>
          <a:prstGeom prst="rect">
            <a:avLst/>
          </a:prstGeom>
        </p:spPr>
      </p:pic>
      <p:sp>
        <p:nvSpPr>
          <p:cNvPr id="2" name="Title 1">
            <a:extLst>
              <a:ext uri="{FF2B5EF4-FFF2-40B4-BE49-F238E27FC236}">
                <a16:creationId xmlns:a16="http://schemas.microsoft.com/office/drawing/2014/main" id="{30630D1C-C397-FE46-ABB9-F2D89899ED46}"/>
              </a:ext>
            </a:extLst>
          </p:cNvPr>
          <p:cNvSpPr>
            <a:spLocks noGrp="1"/>
          </p:cNvSpPr>
          <p:nvPr>
            <p:ph type="title"/>
          </p:nvPr>
        </p:nvSpPr>
        <p:spPr/>
        <p:txBody>
          <a:bodyPr/>
          <a:lstStyle/>
          <a:p>
            <a:r>
              <a:rPr lang="en-US" dirty="0"/>
              <a:t>Segregation Model</a:t>
            </a:r>
          </a:p>
        </p:txBody>
      </p:sp>
      <p:sp>
        <p:nvSpPr>
          <p:cNvPr id="3" name="Content Placeholder 2">
            <a:extLst>
              <a:ext uri="{FF2B5EF4-FFF2-40B4-BE49-F238E27FC236}">
                <a16:creationId xmlns:a16="http://schemas.microsoft.com/office/drawing/2014/main" id="{A8D16235-FDF7-AF47-AD9D-BE13EF3098BB}"/>
              </a:ext>
            </a:extLst>
          </p:cNvPr>
          <p:cNvSpPr>
            <a:spLocks noGrp="1"/>
          </p:cNvSpPr>
          <p:nvPr>
            <p:ph idx="1"/>
          </p:nvPr>
        </p:nvSpPr>
        <p:spPr>
          <a:xfrm>
            <a:off x="253545" y="1825625"/>
            <a:ext cx="4297673" cy="4667250"/>
          </a:xfrm>
        </p:spPr>
        <p:txBody>
          <a:bodyPr>
            <a:normAutofit fontScale="70000" lnSpcReduction="20000"/>
          </a:bodyPr>
          <a:lstStyle/>
          <a:p>
            <a:r>
              <a:rPr lang="en-US" dirty="0"/>
              <a:t>An example of taking attribute data from the </a:t>
            </a:r>
            <a:r>
              <a:rPr lang="en-US" dirty="0">
                <a:hlinkClick r:id="rId4"/>
              </a:rPr>
              <a:t>NetLogo Schelling model </a:t>
            </a:r>
            <a:r>
              <a:rPr lang="en-US" dirty="0"/>
              <a:t>and displaying it in a GIS. </a:t>
            </a:r>
          </a:p>
          <a:p>
            <a:r>
              <a:rPr lang="en-US" dirty="0"/>
              <a:t>Agents are exported from the Schelling model as a .txt file at the start and end of the simulation. </a:t>
            </a:r>
          </a:p>
          <a:p>
            <a:r>
              <a:rPr lang="en-US" dirty="0"/>
              <a:t>They are displayed in a GIS. Initially there are 1320 agents distributed over 118 polygons (of which 75 are blue, 75 are red, 38 are unoccupied). </a:t>
            </a:r>
          </a:p>
          <a:p>
            <a:r>
              <a:rPr lang="en-US" dirty="0"/>
              <a:t>Each agent has a preference to be in an area where 60% of their neighbors are of the same color. </a:t>
            </a:r>
          </a:p>
          <a:p>
            <a:r>
              <a:rPr lang="en-US" dirty="0"/>
              <a:t>Over the course of the simulation this results in agents moving and altering the population and colors of the polygons (114 blue, 58 red, 16 unoccupied).</a:t>
            </a:r>
          </a:p>
          <a:p>
            <a:endParaRPr lang="en-US" dirty="0"/>
          </a:p>
          <a:p>
            <a:endParaRPr lang="en-US" dirty="0"/>
          </a:p>
        </p:txBody>
      </p:sp>
    </p:spTree>
    <p:extLst>
      <p:ext uri="{BB962C8B-B14F-4D97-AF65-F5344CB8AC3E}">
        <p14:creationId xmlns:p14="http://schemas.microsoft.com/office/powerpoint/2010/main" val="1414933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EFA7-EA7B-4448-8F40-97CB4850005C}"/>
              </a:ext>
            </a:extLst>
          </p:cNvPr>
          <p:cNvSpPr>
            <a:spLocks noGrp="1"/>
          </p:cNvSpPr>
          <p:nvPr>
            <p:ph type="title"/>
          </p:nvPr>
        </p:nvSpPr>
        <p:spPr/>
        <p:txBody>
          <a:bodyPr/>
          <a:lstStyle/>
          <a:p>
            <a:r>
              <a:rPr lang="en-US" dirty="0"/>
              <a:t>Urban Growth</a:t>
            </a:r>
          </a:p>
        </p:txBody>
      </p:sp>
      <p:pic>
        <p:nvPicPr>
          <p:cNvPr id="5" name="Content Placeholder 4" descr="A close up of a map&#10;&#10;Description automatically generated">
            <a:extLst>
              <a:ext uri="{FF2B5EF4-FFF2-40B4-BE49-F238E27FC236}">
                <a16:creationId xmlns:a16="http://schemas.microsoft.com/office/drawing/2014/main" id="{CCABBFAF-46EF-6043-898F-6A327F1C8500}"/>
              </a:ext>
            </a:extLst>
          </p:cNvPr>
          <p:cNvPicPr>
            <a:picLocks noGrp="1" noChangeAspect="1"/>
          </p:cNvPicPr>
          <p:nvPr>
            <p:ph idx="1"/>
          </p:nvPr>
        </p:nvPicPr>
        <p:blipFill>
          <a:blip r:embed="rId3"/>
          <a:stretch>
            <a:fillRect/>
          </a:stretch>
        </p:blipFill>
        <p:spPr>
          <a:xfrm>
            <a:off x="700997" y="1460500"/>
            <a:ext cx="7603461" cy="5032375"/>
          </a:xfrm>
        </p:spPr>
      </p:pic>
      <p:sp>
        <p:nvSpPr>
          <p:cNvPr id="6" name="TextBox 5">
            <a:extLst>
              <a:ext uri="{FF2B5EF4-FFF2-40B4-BE49-F238E27FC236}">
                <a16:creationId xmlns:a16="http://schemas.microsoft.com/office/drawing/2014/main" id="{2154D717-4652-A94B-BC1C-F0B9E80CFC0F}"/>
              </a:ext>
            </a:extLst>
          </p:cNvPr>
          <p:cNvSpPr txBox="1"/>
          <p:nvPr/>
        </p:nvSpPr>
        <p:spPr>
          <a:xfrm>
            <a:off x="7209946" y="1359895"/>
            <a:ext cx="4677253" cy="2308324"/>
          </a:xfrm>
          <a:prstGeom prst="rect">
            <a:avLst/>
          </a:prstGeom>
          <a:noFill/>
        </p:spPr>
        <p:txBody>
          <a:bodyPr wrap="square" rtlCol="0">
            <a:spAutoFit/>
          </a:bodyPr>
          <a:lstStyle/>
          <a:p>
            <a:r>
              <a:rPr lang="en-US" sz="2400" dirty="0"/>
              <a:t>Exporting raster data from a simple urban growth NetLogo model and visualizing it in a GIS for further analysis. In this example the model ran for 100 time steps and the area urbanized went from 21% to 92%</a:t>
            </a:r>
          </a:p>
        </p:txBody>
      </p:sp>
      <p:sp>
        <p:nvSpPr>
          <p:cNvPr id="7" name="TextBox 6">
            <a:extLst>
              <a:ext uri="{FF2B5EF4-FFF2-40B4-BE49-F238E27FC236}">
                <a16:creationId xmlns:a16="http://schemas.microsoft.com/office/drawing/2014/main" id="{C3E451FF-5D88-6642-9AF6-E0CAF27C617E}"/>
              </a:ext>
            </a:extLst>
          </p:cNvPr>
          <p:cNvSpPr txBox="1"/>
          <p:nvPr/>
        </p:nvSpPr>
        <p:spPr>
          <a:xfrm>
            <a:off x="9123218" y="6308209"/>
            <a:ext cx="2578591" cy="369332"/>
          </a:xfrm>
          <a:prstGeom prst="rect">
            <a:avLst/>
          </a:prstGeom>
          <a:noFill/>
        </p:spPr>
        <p:txBody>
          <a:bodyPr wrap="none" rtlCol="0">
            <a:spAutoFit/>
          </a:bodyPr>
          <a:lstStyle/>
          <a:p>
            <a:r>
              <a:rPr lang="en-US" dirty="0"/>
              <a:t>See </a:t>
            </a:r>
            <a:r>
              <a:rPr lang="en-US" dirty="0">
                <a:hlinkClick r:id="rId4"/>
              </a:rPr>
              <a:t>Urban Growth Model</a:t>
            </a:r>
            <a:endParaRPr lang="en-US" dirty="0"/>
          </a:p>
        </p:txBody>
      </p:sp>
    </p:spTree>
    <p:extLst>
      <p:ext uri="{BB962C8B-B14F-4D97-AF65-F5344CB8AC3E}">
        <p14:creationId xmlns:p14="http://schemas.microsoft.com/office/powerpoint/2010/main" val="2944598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4DB1-5B39-6240-A488-E2304C760CD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4040B5-295B-8448-89EC-2BFE67BBFF7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7892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4A88-DC80-F14D-A2FF-98779AC00EC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A1B516B-8916-6C4E-A2DD-5C1210AA890C}"/>
              </a:ext>
            </a:extLst>
          </p:cNvPr>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2437355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a:xfrm>
            <a:off x="838200" y="1825625"/>
            <a:ext cx="10515600" cy="4667250"/>
          </a:xfrm>
        </p:spPr>
        <p:txBody>
          <a:bodyPr>
            <a:normAutofit fontScale="77500" lnSpcReduction="20000"/>
          </a:bodyPr>
          <a:lstStyle/>
          <a:p>
            <a:r>
              <a:rPr lang="en-US" dirty="0"/>
              <a:t>More information about GIS functionality in NetLogo readers are referred to: </a:t>
            </a:r>
            <a:r>
              <a:rPr lang="en-US" dirty="0">
                <a:hlinkClick r:id="rId2"/>
              </a:rPr>
              <a:t>https://ccl.northwestern.edu/netlogo/docs/gis.html</a:t>
            </a:r>
            <a:r>
              <a:rPr lang="en-US" dirty="0"/>
              <a:t>  along with the NetLogo GitHub page: </a:t>
            </a:r>
            <a:r>
              <a:rPr lang="en-US" dirty="0">
                <a:hlinkClick r:id="rId3"/>
              </a:rPr>
              <a:t>https://github.com/NetLogo/GIS-Extension</a:t>
            </a:r>
            <a:r>
              <a:rPr lang="en-US" dirty="0"/>
              <a:t> </a:t>
            </a:r>
          </a:p>
          <a:p>
            <a:r>
              <a:rPr lang="en-US" dirty="0"/>
              <a:t>While the website Simulating Complexity </a:t>
            </a:r>
            <a:r>
              <a:rPr lang="en-US" dirty="0">
                <a:hlinkClick r:id="rId4"/>
              </a:rPr>
              <a:t>https://simulatingcomplexity.wordpress.com/2014/08/20/turtles-in-space-integrating-gis-and-netlogo</a:t>
            </a:r>
            <a:r>
              <a:rPr lang="en-US" dirty="0"/>
              <a:t> provides a good tutorial on integrating GIS into NetLogo.</a:t>
            </a:r>
          </a:p>
          <a:p>
            <a:r>
              <a:rPr lang="en-US" dirty="0"/>
              <a:t>Key texts about the integration of GIS and agent-based modelling, readers are referred to:</a:t>
            </a:r>
          </a:p>
          <a:p>
            <a:pPr lvl="1"/>
            <a:r>
              <a:rPr lang="en-US" dirty="0"/>
              <a:t>Crooks, A.T. and Castle, C. (2012), 'The Integration of Agent-Based Modelling and Geographical Information for Geospatial Simulation', in Heppenstall, A., Crooks, A.T., See, L.M. and Batty, M. (eds.), </a:t>
            </a:r>
            <a:r>
              <a:rPr lang="en-US" i="1" dirty="0"/>
              <a:t>Agent-based Models of Geographical Systems</a:t>
            </a:r>
            <a:r>
              <a:rPr lang="en-US" dirty="0"/>
              <a:t>, Springer, New York, NY, pp. 219-252.</a:t>
            </a:r>
          </a:p>
          <a:p>
            <a:pPr lvl="1"/>
            <a:r>
              <a:rPr lang="en-US" dirty="0"/>
              <a:t>Maguire, D.J., Batty, M. and Goodchild M, F. (eds.) (2005), </a:t>
            </a:r>
            <a:r>
              <a:rPr lang="en-US" i="1" dirty="0"/>
              <a:t>GIS, Spatial Analysis and Modelling</a:t>
            </a:r>
            <a:r>
              <a:rPr lang="en-US" dirty="0"/>
              <a:t>, ESRI Press, Redlands, CA.</a:t>
            </a:r>
          </a:p>
          <a:p>
            <a:pPr lvl="1"/>
            <a:r>
              <a:rPr lang="en-US" dirty="0"/>
              <a:t>Westervelt, J.D. (2002), 'Geographic Information Systems and Agent-Based Modelling', in </a:t>
            </a:r>
            <a:r>
              <a:rPr lang="en-US" dirty="0" err="1"/>
              <a:t>Gimblett</a:t>
            </a:r>
            <a:r>
              <a:rPr lang="en-US" dirty="0"/>
              <a:t>, H.R. (ed.) </a:t>
            </a:r>
            <a:r>
              <a:rPr lang="en-US" i="1" dirty="0"/>
              <a:t>Integrating Geographic Information Systems and Agent-Based Modelling Techniques for Simulating Social and Ecological Processes, Oxford University Press, Oxford, UK, pp. 83-104.</a:t>
            </a:r>
          </a:p>
        </p:txBody>
      </p:sp>
    </p:spTree>
    <p:extLst>
      <p:ext uri="{BB962C8B-B14F-4D97-AF65-F5344CB8AC3E}">
        <p14:creationId xmlns:p14="http://schemas.microsoft.com/office/powerpoint/2010/main" val="815167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D603F1-5371-ED49-9B45-BAB26116FDF0}"/>
              </a:ext>
            </a:extLst>
          </p:cNvPr>
          <p:cNvSpPr>
            <a:spLocks noGrp="1"/>
          </p:cNvSpPr>
          <p:nvPr>
            <p:ph type="title"/>
          </p:nvPr>
        </p:nvSpPr>
        <p:spPr>
          <a:xfrm>
            <a:off x="354333" y="515492"/>
            <a:ext cx="3363974" cy="1607060"/>
          </a:xfrm>
          <a:noFill/>
          <a:ln w="19050">
            <a:solidFill>
              <a:schemeClr val="tx1"/>
            </a:solidFill>
          </a:ln>
        </p:spPr>
        <p:txBody>
          <a:bodyPr wrap="square" anchor="ctr">
            <a:normAutofit/>
          </a:bodyPr>
          <a:lstStyle/>
          <a:p>
            <a:pPr algn="ctr"/>
            <a:r>
              <a:rPr lang="en-US" sz="2800"/>
              <a:t>Online Resources</a:t>
            </a:r>
          </a:p>
        </p:txBody>
      </p:sp>
      <p:sp>
        <p:nvSpPr>
          <p:cNvPr id="3" name="Content Placeholder 2">
            <a:extLst>
              <a:ext uri="{FF2B5EF4-FFF2-40B4-BE49-F238E27FC236}">
                <a16:creationId xmlns:a16="http://schemas.microsoft.com/office/drawing/2014/main" id="{B42FB2AC-5534-604A-99B1-09695C0A2F01}"/>
              </a:ext>
            </a:extLst>
          </p:cNvPr>
          <p:cNvSpPr>
            <a:spLocks noGrp="1"/>
          </p:cNvSpPr>
          <p:nvPr>
            <p:ph idx="1"/>
          </p:nvPr>
        </p:nvSpPr>
        <p:spPr>
          <a:xfrm>
            <a:off x="354333" y="2638044"/>
            <a:ext cx="3363974" cy="3415623"/>
          </a:xfrm>
        </p:spPr>
        <p:txBody>
          <a:bodyPr>
            <a:normAutofit/>
          </a:bodyPr>
          <a:lstStyle/>
          <a:p>
            <a:r>
              <a:rPr lang="en-US" sz="2000" dirty="0"/>
              <a:t>Visit: </a:t>
            </a:r>
            <a:r>
              <a:rPr lang="en-US" sz="2000" dirty="0">
                <a:hlinkClick r:id="rId2"/>
              </a:rPr>
              <a:t>https://github.com/abmgis/abmgis/tree/master/Chapter06-IntegratingABMandGIS</a:t>
            </a:r>
            <a:r>
              <a:rPr lang="en-US" sz="2000" dirty="0"/>
              <a:t> for a selection of models to highlight core concepts introduced in this chapter along with a tutorial.</a:t>
            </a:r>
          </a:p>
          <a:p>
            <a:pPr marL="0" indent="0">
              <a:buNone/>
            </a:pPr>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03E66FF3-5801-7442-89BA-DE87D3AD49BD}"/>
              </a:ext>
            </a:extLst>
          </p:cNvPr>
          <p:cNvPicPr>
            <a:picLocks noChangeAspect="1"/>
          </p:cNvPicPr>
          <p:nvPr/>
        </p:nvPicPr>
        <p:blipFill>
          <a:blip r:embed="rId3"/>
          <a:stretch>
            <a:fillRect/>
          </a:stretch>
        </p:blipFill>
        <p:spPr>
          <a:xfrm>
            <a:off x="4072640" y="338"/>
            <a:ext cx="8221411" cy="6885432"/>
          </a:xfrm>
          <a:prstGeom prst="rect">
            <a:avLst/>
          </a:prstGeom>
        </p:spPr>
      </p:pic>
    </p:spTree>
    <p:extLst>
      <p:ext uri="{BB962C8B-B14F-4D97-AF65-F5344CB8AC3E}">
        <p14:creationId xmlns:p14="http://schemas.microsoft.com/office/powerpoint/2010/main" val="31919789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5684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15DB-4BC7-2B4A-A921-345A89E90728}"/>
              </a:ext>
            </a:extLst>
          </p:cNvPr>
          <p:cNvSpPr>
            <a:spLocks noGrp="1"/>
          </p:cNvSpPr>
          <p:nvPr>
            <p:ph type="title"/>
          </p:nvPr>
        </p:nvSpPr>
        <p:spPr/>
        <p:txBody>
          <a:bodyPr/>
          <a:lstStyle/>
          <a:p>
            <a:r>
              <a:rPr lang="en-US" dirty="0"/>
              <a:t>Creating an ‘</a:t>
            </a:r>
            <a:r>
              <a:rPr lang="en-US" i="1" dirty="0"/>
              <a:t>Artificial World</a:t>
            </a:r>
            <a:r>
              <a:rPr lang="en-US" dirty="0"/>
              <a:t>’ from GIS Data</a:t>
            </a:r>
          </a:p>
        </p:txBody>
      </p:sp>
      <p:pic>
        <p:nvPicPr>
          <p:cNvPr id="6" name="Content Placeholder 5">
            <a:extLst>
              <a:ext uri="{FF2B5EF4-FFF2-40B4-BE49-F238E27FC236}">
                <a16:creationId xmlns:a16="http://schemas.microsoft.com/office/drawing/2014/main" id="{80AB41D2-8C66-A547-A2B4-63444526BF91}"/>
              </a:ext>
            </a:extLst>
          </p:cNvPr>
          <p:cNvPicPr>
            <a:picLocks noGrp="1" noChangeAspect="1"/>
          </p:cNvPicPr>
          <p:nvPr>
            <p:ph idx="1"/>
          </p:nvPr>
        </p:nvPicPr>
        <p:blipFill>
          <a:blip r:embed="rId2"/>
          <a:stretch>
            <a:fillRect/>
          </a:stretch>
        </p:blipFill>
        <p:spPr>
          <a:xfrm>
            <a:off x="3458294" y="1825625"/>
            <a:ext cx="5275412" cy="4351338"/>
          </a:xfrm>
        </p:spPr>
      </p:pic>
      <p:sp>
        <p:nvSpPr>
          <p:cNvPr id="4" name="TextBox 3">
            <a:extLst>
              <a:ext uri="{FF2B5EF4-FFF2-40B4-BE49-F238E27FC236}">
                <a16:creationId xmlns:a16="http://schemas.microsoft.com/office/drawing/2014/main" id="{1B2072CA-A5BE-6F48-99A3-63129004DC56}"/>
              </a:ext>
            </a:extLst>
          </p:cNvPr>
          <p:cNvSpPr txBox="1"/>
          <p:nvPr/>
        </p:nvSpPr>
        <p:spPr>
          <a:xfrm>
            <a:off x="515133" y="6176963"/>
            <a:ext cx="11161734" cy="646331"/>
          </a:xfrm>
          <a:prstGeom prst="rect">
            <a:avLst/>
          </a:prstGeom>
          <a:noFill/>
        </p:spPr>
        <p:txBody>
          <a:bodyPr wrap="square" rtlCol="0">
            <a:spAutoFit/>
          </a:bodyPr>
          <a:lstStyle/>
          <a:p>
            <a:r>
              <a:rPr lang="en-US" dirty="0"/>
              <a:t>Figure 6.1: Abstracting from the “real” world into a series of layers to be used in the artificial world for which to base the agent-based model upon. </a:t>
            </a:r>
          </a:p>
        </p:txBody>
      </p:sp>
    </p:spTree>
    <p:extLst>
      <p:ext uri="{BB962C8B-B14F-4D97-AF65-F5344CB8AC3E}">
        <p14:creationId xmlns:p14="http://schemas.microsoft.com/office/powerpoint/2010/main" val="141664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2E83-EE43-B743-92D9-D9F84FFFE2C2}"/>
              </a:ext>
            </a:extLst>
          </p:cNvPr>
          <p:cNvSpPr>
            <a:spLocks noGrp="1"/>
          </p:cNvSpPr>
          <p:nvPr>
            <p:ph type="title"/>
          </p:nvPr>
        </p:nvSpPr>
        <p:spPr/>
        <p:txBody>
          <a:bodyPr/>
          <a:lstStyle/>
          <a:p>
            <a:r>
              <a:rPr lang="en-US" dirty="0"/>
              <a:t>Coupling and Embedding GIS and Agent-based Models</a:t>
            </a:r>
          </a:p>
        </p:txBody>
      </p:sp>
      <p:pic>
        <p:nvPicPr>
          <p:cNvPr id="5" name="Content Placeholder 4">
            <a:extLst>
              <a:ext uri="{FF2B5EF4-FFF2-40B4-BE49-F238E27FC236}">
                <a16:creationId xmlns:a16="http://schemas.microsoft.com/office/drawing/2014/main" id="{68A0CB88-90C7-9C4A-AA97-BB6415D1C189}"/>
              </a:ext>
            </a:extLst>
          </p:cNvPr>
          <p:cNvPicPr>
            <a:picLocks noGrp="1" noChangeAspect="1"/>
          </p:cNvPicPr>
          <p:nvPr>
            <p:ph idx="1"/>
          </p:nvPr>
        </p:nvPicPr>
        <p:blipFill>
          <a:blip r:embed="rId2"/>
          <a:stretch>
            <a:fillRect/>
          </a:stretch>
        </p:blipFill>
        <p:spPr>
          <a:xfrm>
            <a:off x="977275" y="1690688"/>
            <a:ext cx="10237450" cy="4897546"/>
          </a:xfrm>
        </p:spPr>
      </p:pic>
    </p:spTree>
    <p:extLst>
      <p:ext uri="{BB962C8B-B14F-4D97-AF65-F5344CB8AC3E}">
        <p14:creationId xmlns:p14="http://schemas.microsoft.com/office/powerpoint/2010/main" val="1255607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7061-3743-2D48-8966-510956962EA8}"/>
              </a:ext>
            </a:extLst>
          </p:cNvPr>
          <p:cNvSpPr>
            <a:spLocks noGrp="1"/>
          </p:cNvSpPr>
          <p:nvPr>
            <p:ph type="title"/>
          </p:nvPr>
        </p:nvSpPr>
        <p:spPr>
          <a:xfrm>
            <a:off x="448733" y="382059"/>
            <a:ext cx="6968290" cy="1599142"/>
          </a:xfrm>
        </p:spPr>
        <p:txBody>
          <a:bodyPr>
            <a:normAutofit fontScale="90000"/>
          </a:bodyPr>
          <a:lstStyle/>
          <a:p>
            <a:r>
              <a:rPr lang="en-US" dirty="0"/>
              <a:t>Tools for Constructing and Developing Agent-based Models</a:t>
            </a:r>
          </a:p>
        </p:txBody>
      </p:sp>
      <p:pic>
        <p:nvPicPr>
          <p:cNvPr id="5" name="Content Placeholder 4">
            <a:extLst>
              <a:ext uri="{FF2B5EF4-FFF2-40B4-BE49-F238E27FC236}">
                <a16:creationId xmlns:a16="http://schemas.microsoft.com/office/drawing/2014/main" id="{334DBC1F-C207-B14F-8473-719CFD70C1EF}"/>
              </a:ext>
            </a:extLst>
          </p:cNvPr>
          <p:cNvPicPr>
            <a:picLocks noGrp="1" noChangeAspect="1"/>
          </p:cNvPicPr>
          <p:nvPr>
            <p:ph idx="1"/>
          </p:nvPr>
        </p:nvPicPr>
        <p:blipFill>
          <a:blip r:embed="rId2"/>
          <a:stretch>
            <a:fillRect/>
          </a:stretch>
        </p:blipFill>
        <p:spPr>
          <a:xfrm>
            <a:off x="7806490" y="1"/>
            <a:ext cx="4385510" cy="6858000"/>
          </a:xfrm>
        </p:spPr>
      </p:pic>
    </p:spTree>
    <p:extLst>
      <p:ext uri="{BB962C8B-B14F-4D97-AF65-F5344CB8AC3E}">
        <p14:creationId xmlns:p14="http://schemas.microsoft.com/office/powerpoint/2010/main" val="3480336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2435-7248-3B48-8BDF-53E90D03DFA7}"/>
              </a:ext>
            </a:extLst>
          </p:cNvPr>
          <p:cNvSpPr>
            <a:spLocks noGrp="1"/>
          </p:cNvSpPr>
          <p:nvPr>
            <p:ph type="title"/>
          </p:nvPr>
        </p:nvSpPr>
        <p:spPr/>
        <p:txBody>
          <a:bodyPr/>
          <a:lstStyle/>
          <a:p>
            <a:r>
              <a:rPr lang="en-US" dirty="0"/>
              <a:t>Swarm</a:t>
            </a:r>
          </a:p>
        </p:txBody>
      </p:sp>
      <p:sp>
        <p:nvSpPr>
          <p:cNvPr id="3" name="Content Placeholder 2">
            <a:extLst>
              <a:ext uri="{FF2B5EF4-FFF2-40B4-BE49-F238E27FC236}">
                <a16:creationId xmlns:a16="http://schemas.microsoft.com/office/drawing/2014/main" id="{E49630C9-C326-6A4A-8629-8835AC897C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26064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2CD1-B271-0D4A-859A-05BC09EDA1D2}"/>
              </a:ext>
            </a:extLst>
          </p:cNvPr>
          <p:cNvSpPr>
            <a:spLocks noGrp="1"/>
          </p:cNvSpPr>
          <p:nvPr>
            <p:ph type="title"/>
          </p:nvPr>
        </p:nvSpPr>
        <p:spPr/>
        <p:txBody>
          <a:bodyPr/>
          <a:lstStyle/>
          <a:p>
            <a:r>
              <a:rPr lang="en-US" dirty="0"/>
              <a:t>MASON</a:t>
            </a:r>
          </a:p>
        </p:txBody>
      </p:sp>
      <p:pic>
        <p:nvPicPr>
          <p:cNvPr id="5" name="Content Placeholder 4">
            <a:extLst>
              <a:ext uri="{FF2B5EF4-FFF2-40B4-BE49-F238E27FC236}">
                <a16:creationId xmlns:a16="http://schemas.microsoft.com/office/drawing/2014/main" id="{AE44102A-1CEF-B045-AAE2-E75FF04B5C79}"/>
              </a:ext>
            </a:extLst>
          </p:cNvPr>
          <p:cNvPicPr>
            <a:picLocks noGrp="1" noChangeAspect="1"/>
          </p:cNvPicPr>
          <p:nvPr>
            <p:ph idx="1"/>
          </p:nvPr>
        </p:nvPicPr>
        <p:blipFill>
          <a:blip r:embed="rId2"/>
          <a:stretch>
            <a:fillRect/>
          </a:stretch>
        </p:blipFill>
        <p:spPr>
          <a:xfrm>
            <a:off x="6253195" y="365125"/>
            <a:ext cx="4664008" cy="4351338"/>
          </a:xfrm>
        </p:spPr>
      </p:pic>
      <p:sp>
        <p:nvSpPr>
          <p:cNvPr id="6" name="TextBox 5">
            <a:extLst>
              <a:ext uri="{FF2B5EF4-FFF2-40B4-BE49-F238E27FC236}">
                <a16:creationId xmlns:a16="http://schemas.microsoft.com/office/drawing/2014/main" id="{85C2092D-C391-214F-987C-5BD49D93DEA8}"/>
              </a:ext>
            </a:extLst>
          </p:cNvPr>
          <p:cNvSpPr txBox="1"/>
          <p:nvPr/>
        </p:nvSpPr>
        <p:spPr>
          <a:xfrm>
            <a:off x="5058832" y="5103674"/>
            <a:ext cx="7052734" cy="1754326"/>
          </a:xfrm>
          <a:prstGeom prst="rect">
            <a:avLst/>
          </a:prstGeom>
          <a:noFill/>
        </p:spPr>
        <p:txBody>
          <a:bodyPr wrap="square" rtlCol="0">
            <a:spAutoFit/>
          </a:bodyPr>
          <a:lstStyle/>
          <a:p>
            <a:r>
              <a:rPr lang="en-US" dirty="0"/>
              <a:t>Figure 6.2: A selection of MASON spatial models (A): Agents (red) exiting a building based on raster data and the resulting trails (yellow). (B) An urban growth model where red areas represent new developments. (C) A Schelling type of model using census areas in Washington DC as its spatial environment. (D) Agents (red circles) moving along on sidewalks (grey lines).</a:t>
            </a:r>
          </a:p>
        </p:txBody>
      </p:sp>
    </p:spTree>
    <p:extLst>
      <p:ext uri="{BB962C8B-B14F-4D97-AF65-F5344CB8AC3E}">
        <p14:creationId xmlns:p14="http://schemas.microsoft.com/office/powerpoint/2010/main" val="2308781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25CB-B7C6-BD49-A901-DC1BD4635CE0}"/>
              </a:ext>
            </a:extLst>
          </p:cNvPr>
          <p:cNvSpPr>
            <a:spLocks noGrp="1"/>
          </p:cNvSpPr>
          <p:nvPr>
            <p:ph type="title"/>
          </p:nvPr>
        </p:nvSpPr>
        <p:spPr/>
        <p:txBody>
          <a:bodyPr/>
          <a:lstStyle/>
          <a:p>
            <a:r>
              <a:rPr lang="en-US" dirty="0"/>
              <a:t>Repast</a:t>
            </a:r>
          </a:p>
        </p:txBody>
      </p:sp>
      <p:pic>
        <p:nvPicPr>
          <p:cNvPr id="5" name="Content Placeholder 4">
            <a:extLst>
              <a:ext uri="{FF2B5EF4-FFF2-40B4-BE49-F238E27FC236}">
                <a16:creationId xmlns:a16="http://schemas.microsoft.com/office/drawing/2014/main" id="{9A9D6BD8-190E-5B4F-93CA-7007CB523A69}"/>
              </a:ext>
            </a:extLst>
          </p:cNvPr>
          <p:cNvPicPr>
            <a:picLocks noGrp="1" noChangeAspect="1"/>
          </p:cNvPicPr>
          <p:nvPr>
            <p:ph idx="1"/>
          </p:nvPr>
        </p:nvPicPr>
        <p:blipFill>
          <a:blip r:embed="rId2"/>
          <a:stretch>
            <a:fillRect/>
          </a:stretch>
        </p:blipFill>
        <p:spPr>
          <a:xfrm>
            <a:off x="1263126" y="1825625"/>
            <a:ext cx="9665748" cy="4351338"/>
          </a:xfrm>
        </p:spPr>
      </p:pic>
      <p:sp>
        <p:nvSpPr>
          <p:cNvPr id="6" name="TextBox 5">
            <a:extLst>
              <a:ext uri="{FF2B5EF4-FFF2-40B4-BE49-F238E27FC236}">
                <a16:creationId xmlns:a16="http://schemas.microsoft.com/office/drawing/2014/main" id="{68596017-A5DD-A743-B12A-767E0AF5309C}"/>
              </a:ext>
            </a:extLst>
          </p:cNvPr>
          <p:cNvSpPr txBox="1"/>
          <p:nvPr/>
        </p:nvSpPr>
        <p:spPr>
          <a:xfrm>
            <a:off x="4764065" y="5850235"/>
            <a:ext cx="7427935" cy="923330"/>
          </a:xfrm>
          <a:prstGeom prst="rect">
            <a:avLst/>
          </a:prstGeom>
          <a:noFill/>
        </p:spPr>
        <p:txBody>
          <a:bodyPr wrap="square" rtlCol="0">
            <a:spAutoFit/>
          </a:bodyPr>
          <a:lstStyle/>
          <a:p>
            <a:r>
              <a:rPr lang="en-US" dirty="0"/>
              <a:t>Figure 6.3: Examples of vector agent-based models in </a:t>
            </a:r>
            <a:r>
              <a:rPr lang="en-US" dirty="0" err="1"/>
              <a:t>Simphony</a:t>
            </a:r>
            <a:r>
              <a:rPr lang="en-US" dirty="0"/>
              <a:t>. (A) Agents (red stars) moving along on sidewalks (grey Lines). (B) An agent-based model overlaid on NASA world wind (Source: Repast, 2016)</a:t>
            </a:r>
          </a:p>
        </p:txBody>
      </p:sp>
    </p:spTree>
    <p:extLst>
      <p:ext uri="{BB962C8B-B14F-4D97-AF65-F5344CB8AC3E}">
        <p14:creationId xmlns:p14="http://schemas.microsoft.com/office/powerpoint/2010/main" val="833412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1978</Words>
  <Application>Microsoft Macintosh PowerPoint</Application>
  <PresentationFormat>Widescreen</PresentationFormat>
  <Paragraphs>124</Paragraphs>
  <Slides>28</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Chapter 6</vt:lpstr>
      <vt:lpstr>Learning Objectives</vt:lpstr>
      <vt:lpstr>Introduction</vt:lpstr>
      <vt:lpstr>Creating an ‘Artificial World’ from GIS Data</vt:lpstr>
      <vt:lpstr>Coupling and Embedding GIS and Agent-based Models</vt:lpstr>
      <vt:lpstr>Tools for Constructing and Developing Agent-based Models</vt:lpstr>
      <vt:lpstr>Swarm</vt:lpstr>
      <vt:lpstr>MASON</vt:lpstr>
      <vt:lpstr>Repast</vt:lpstr>
      <vt:lpstr>NetLogo</vt:lpstr>
      <vt:lpstr>GAMA</vt:lpstr>
      <vt:lpstr>Using Raster Data in NetLogo</vt:lpstr>
      <vt:lpstr>Raster Model Examples: Urban Growth and Pedestrian Modelling</vt:lpstr>
      <vt:lpstr>A Basic SLEUTH-type model </vt:lpstr>
      <vt:lpstr>A Simple Pedestrian Evacuation Model where Agents are Exiting a Room</vt:lpstr>
      <vt:lpstr>Pedestrian Modelling</vt:lpstr>
      <vt:lpstr>A simple hydrological model in which rain falls from the sky and flows downhill</vt:lpstr>
      <vt:lpstr>Setting the NetLogo patch size so that it corresponds with some vector GIS data</vt:lpstr>
      <vt:lpstr>The Schelling segregation model implemented using polygon as agents</vt:lpstr>
      <vt:lpstr>Reading in a shapefile and creating agents</vt:lpstr>
      <vt:lpstr>PowerPoint Presentation</vt:lpstr>
      <vt:lpstr>An example of taking attribute data from a model and then exploring it in a GIS. </vt:lpstr>
      <vt:lpstr>Segregation Model</vt:lpstr>
      <vt:lpstr>Urban Growth</vt:lpstr>
      <vt:lpstr>Discussion</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Andrew T Crooks</dc:creator>
  <cp:lastModifiedBy>Andrew T Crooks</cp:lastModifiedBy>
  <cp:revision>2</cp:revision>
  <dcterms:created xsi:type="dcterms:W3CDTF">2020-01-23T03:03:08Z</dcterms:created>
  <dcterms:modified xsi:type="dcterms:W3CDTF">2020-01-23T03:17:37Z</dcterms:modified>
</cp:coreProperties>
</file>